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349" r:id="rId2"/>
    <p:sldId id="353" r:id="rId3"/>
    <p:sldId id="345" r:id="rId4"/>
    <p:sldId id="348" r:id="rId5"/>
    <p:sldId id="261" r:id="rId6"/>
    <p:sldId id="346" r:id="rId7"/>
    <p:sldId id="347" r:id="rId8"/>
    <p:sldId id="354" r:id="rId9"/>
    <p:sldId id="357" r:id="rId10"/>
    <p:sldId id="356" r:id="rId11"/>
    <p:sldId id="355" r:id="rId12"/>
    <p:sldId id="358" r:id="rId13"/>
    <p:sldId id="350" r:id="rId14"/>
    <p:sldId id="265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6" r:id="rId24"/>
    <p:sldId id="277" r:id="rId25"/>
    <p:sldId id="279" r:id="rId26"/>
    <p:sldId id="362" r:id="rId27"/>
    <p:sldId id="363" r:id="rId28"/>
    <p:sldId id="364" r:id="rId29"/>
    <p:sldId id="365" r:id="rId30"/>
    <p:sldId id="366" r:id="rId31"/>
    <p:sldId id="367" r:id="rId32"/>
    <p:sldId id="284" r:id="rId33"/>
    <p:sldId id="285" r:id="rId34"/>
    <p:sldId id="286" r:id="rId35"/>
    <p:sldId id="289" r:id="rId36"/>
    <p:sldId id="368" r:id="rId37"/>
    <p:sldId id="352" r:id="rId38"/>
    <p:sldId id="351" r:id="rId39"/>
    <p:sldId id="287" r:id="rId40"/>
    <p:sldId id="288" r:id="rId41"/>
    <p:sldId id="290" r:id="rId42"/>
    <p:sldId id="292" r:id="rId43"/>
    <p:sldId id="309" r:id="rId44"/>
    <p:sldId id="310" r:id="rId45"/>
    <p:sldId id="313" r:id="rId46"/>
    <p:sldId id="308" r:id="rId47"/>
    <p:sldId id="370" r:id="rId48"/>
    <p:sldId id="359" r:id="rId49"/>
    <p:sldId id="360" r:id="rId50"/>
    <p:sldId id="330" r:id="rId51"/>
    <p:sldId id="331" r:id="rId52"/>
    <p:sldId id="342" r:id="rId53"/>
  </p:sldIdLst>
  <p:sldSz cx="9144000" cy="5143500" type="screen16x9"/>
  <p:notesSz cx="9144000" cy="51435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1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jp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60050" y="1524741"/>
            <a:ext cx="8423899" cy="7569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ts val="2310"/>
              </a:lnSpc>
            </a:pPr>
            <a:r>
              <a:rPr dirty="0"/>
              <a:t>27</a:t>
            </a:r>
            <a:r>
              <a:rPr spc="-40" dirty="0"/>
              <a:t> </a:t>
            </a:r>
            <a:r>
              <a:rPr dirty="0"/>
              <a:t>Jan</a:t>
            </a:r>
            <a:r>
              <a:rPr spc="-40" dirty="0"/>
              <a:t> </a:t>
            </a:r>
            <a:r>
              <a:rPr spc="-20" dirty="0"/>
              <a:t>2016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ts val="2090"/>
              </a:lnSpc>
            </a:pPr>
            <a:r>
              <a:rPr spc="-10" dirty="0"/>
              <a:t>Fei-</a:t>
            </a:r>
            <a:r>
              <a:rPr dirty="0"/>
              <a:t>Fei</a:t>
            </a:r>
            <a:r>
              <a:rPr spc="-15" dirty="0"/>
              <a:t> </a:t>
            </a:r>
            <a:r>
              <a:rPr dirty="0"/>
              <a:t>Li</a:t>
            </a:r>
            <a:r>
              <a:rPr spc="-10" dirty="0"/>
              <a:t> </a:t>
            </a:r>
            <a:r>
              <a:rPr dirty="0"/>
              <a:t>&amp;</a:t>
            </a:r>
            <a:r>
              <a:rPr spc="-10" dirty="0"/>
              <a:t> </a:t>
            </a:r>
            <a:r>
              <a:rPr dirty="0"/>
              <a:t>Andrej</a:t>
            </a:r>
            <a:r>
              <a:rPr spc="-15" dirty="0"/>
              <a:t> </a:t>
            </a:r>
            <a:r>
              <a:rPr dirty="0"/>
              <a:t>Karpathy</a:t>
            </a:r>
            <a:r>
              <a:rPr spc="-10" dirty="0"/>
              <a:t> </a:t>
            </a:r>
            <a:r>
              <a:rPr dirty="0"/>
              <a:t>&amp;</a:t>
            </a:r>
            <a:r>
              <a:rPr spc="-10" dirty="0"/>
              <a:t> </a:t>
            </a:r>
            <a:r>
              <a:rPr dirty="0"/>
              <a:t>Justin</a:t>
            </a:r>
            <a:r>
              <a:rPr spc="-10" dirty="0"/>
              <a:t> Johnson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pPr marL="1425575">
              <a:lnSpc>
                <a:spcPts val="231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ts val="2310"/>
              </a:lnSpc>
            </a:pPr>
            <a:r>
              <a:rPr dirty="0"/>
              <a:t>27</a:t>
            </a:r>
            <a:r>
              <a:rPr spc="-40" dirty="0"/>
              <a:t> </a:t>
            </a:r>
            <a:r>
              <a:rPr dirty="0"/>
              <a:t>Jan</a:t>
            </a:r>
            <a:r>
              <a:rPr spc="-40" dirty="0"/>
              <a:t> </a:t>
            </a:r>
            <a:r>
              <a:rPr spc="-20" dirty="0"/>
              <a:t>2016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ts val="2090"/>
              </a:lnSpc>
            </a:pPr>
            <a:r>
              <a:rPr spc="-10" dirty="0"/>
              <a:t>Fei-</a:t>
            </a:r>
            <a:r>
              <a:rPr dirty="0"/>
              <a:t>Fei</a:t>
            </a:r>
            <a:r>
              <a:rPr spc="-15" dirty="0"/>
              <a:t> </a:t>
            </a:r>
            <a:r>
              <a:rPr dirty="0"/>
              <a:t>Li</a:t>
            </a:r>
            <a:r>
              <a:rPr spc="-10" dirty="0"/>
              <a:t> </a:t>
            </a:r>
            <a:r>
              <a:rPr dirty="0"/>
              <a:t>&amp;</a:t>
            </a:r>
            <a:r>
              <a:rPr spc="-10" dirty="0"/>
              <a:t> </a:t>
            </a:r>
            <a:r>
              <a:rPr dirty="0"/>
              <a:t>Andrej</a:t>
            </a:r>
            <a:r>
              <a:rPr spc="-15" dirty="0"/>
              <a:t> </a:t>
            </a:r>
            <a:r>
              <a:rPr dirty="0"/>
              <a:t>Karpathy</a:t>
            </a:r>
            <a:r>
              <a:rPr spc="-10" dirty="0"/>
              <a:t> </a:t>
            </a:r>
            <a:r>
              <a:rPr dirty="0"/>
              <a:t>&amp;</a:t>
            </a:r>
            <a:r>
              <a:rPr spc="-10" dirty="0"/>
              <a:t> </a:t>
            </a:r>
            <a:r>
              <a:rPr dirty="0"/>
              <a:t>Justin</a:t>
            </a:r>
            <a:r>
              <a:rPr spc="-10" dirty="0"/>
              <a:t> Johnson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pPr marL="1425575">
              <a:lnSpc>
                <a:spcPts val="231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ts val="2310"/>
              </a:lnSpc>
            </a:pPr>
            <a:r>
              <a:rPr dirty="0"/>
              <a:t>27</a:t>
            </a:r>
            <a:r>
              <a:rPr spc="-40" dirty="0"/>
              <a:t> </a:t>
            </a:r>
            <a:r>
              <a:rPr dirty="0"/>
              <a:t>Jan</a:t>
            </a:r>
            <a:r>
              <a:rPr spc="-40" dirty="0"/>
              <a:t> </a:t>
            </a:r>
            <a:r>
              <a:rPr spc="-20" dirty="0"/>
              <a:t>2016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ts val="2090"/>
              </a:lnSpc>
            </a:pPr>
            <a:r>
              <a:rPr spc="-10" dirty="0"/>
              <a:t>Fei-</a:t>
            </a:r>
            <a:r>
              <a:rPr dirty="0"/>
              <a:t>Fei</a:t>
            </a:r>
            <a:r>
              <a:rPr spc="-15" dirty="0"/>
              <a:t> </a:t>
            </a:r>
            <a:r>
              <a:rPr dirty="0"/>
              <a:t>Li</a:t>
            </a:r>
            <a:r>
              <a:rPr spc="-10" dirty="0"/>
              <a:t> </a:t>
            </a:r>
            <a:r>
              <a:rPr dirty="0"/>
              <a:t>&amp;</a:t>
            </a:r>
            <a:r>
              <a:rPr spc="-10" dirty="0"/>
              <a:t> </a:t>
            </a:r>
            <a:r>
              <a:rPr dirty="0"/>
              <a:t>Andrej</a:t>
            </a:r>
            <a:r>
              <a:rPr spc="-15" dirty="0"/>
              <a:t> </a:t>
            </a:r>
            <a:r>
              <a:rPr dirty="0"/>
              <a:t>Karpathy</a:t>
            </a:r>
            <a:r>
              <a:rPr spc="-10" dirty="0"/>
              <a:t> </a:t>
            </a:r>
            <a:r>
              <a:rPr dirty="0"/>
              <a:t>&amp;</a:t>
            </a:r>
            <a:r>
              <a:rPr spc="-10" dirty="0"/>
              <a:t> </a:t>
            </a:r>
            <a:r>
              <a:rPr dirty="0"/>
              <a:t>Justin</a:t>
            </a:r>
            <a:r>
              <a:rPr spc="-10" dirty="0"/>
              <a:t> Johnson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pPr marL="1425575">
              <a:lnSpc>
                <a:spcPts val="231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ts val="2310"/>
              </a:lnSpc>
            </a:pPr>
            <a:r>
              <a:rPr dirty="0"/>
              <a:t>27</a:t>
            </a:r>
            <a:r>
              <a:rPr spc="-40" dirty="0"/>
              <a:t> </a:t>
            </a:r>
            <a:r>
              <a:rPr dirty="0"/>
              <a:t>Jan</a:t>
            </a:r>
            <a:r>
              <a:rPr spc="-40" dirty="0"/>
              <a:t> </a:t>
            </a:r>
            <a:r>
              <a:rPr spc="-20" dirty="0"/>
              <a:t>2016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ts val="2090"/>
              </a:lnSpc>
            </a:pPr>
            <a:r>
              <a:rPr spc="-10" dirty="0"/>
              <a:t>Fei-</a:t>
            </a:r>
            <a:r>
              <a:rPr dirty="0"/>
              <a:t>Fei</a:t>
            </a:r>
            <a:r>
              <a:rPr spc="-15" dirty="0"/>
              <a:t> </a:t>
            </a:r>
            <a:r>
              <a:rPr dirty="0"/>
              <a:t>Li</a:t>
            </a:r>
            <a:r>
              <a:rPr spc="-10" dirty="0"/>
              <a:t> </a:t>
            </a:r>
            <a:r>
              <a:rPr dirty="0"/>
              <a:t>&amp;</a:t>
            </a:r>
            <a:r>
              <a:rPr spc="-10" dirty="0"/>
              <a:t> </a:t>
            </a:r>
            <a:r>
              <a:rPr dirty="0"/>
              <a:t>Andrej</a:t>
            </a:r>
            <a:r>
              <a:rPr spc="-15" dirty="0"/>
              <a:t> </a:t>
            </a:r>
            <a:r>
              <a:rPr dirty="0"/>
              <a:t>Karpathy</a:t>
            </a:r>
            <a:r>
              <a:rPr spc="-10" dirty="0"/>
              <a:t> </a:t>
            </a:r>
            <a:r>
              <a:rPr dirty="0"/>
              <a:t>&amp;</a:t>
            </a:r>
            <a:r>
              <a:rPr spc="-10" dirty="0"/>
              <a:t> </a:t>
            </a:r>
            <a:r>
              <a:rPr dirty="0"/>
              <a:t>Justin</a:t>
            </a:r>
            <a:r>
              <a:rPr spc="-10" dirty="0"/>
              <a:t> Johnson</a:t>
            </a: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pPr marL="1425575">
              <a:lnSpc>
                <a:spcPts val="231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ts val="2310"/>
              </a:lnSpc>
            </a:pPr>
            <a:r>
              <a:rPr dirty="0"/>
              <a:t>27</a:t>
            </a:r>
            <a:r>
              <a:rPr spc="-40" dirty="0"/>
              <a:t> </a:t>
            </a:r>
            <a:r>
              <a:rPr dirty="0"/>
              <a:t>Jan</a:t>
            </a:r>
            <a:r>
              <a:rPr spc="-40" dirty="0"/>
              <a:t> </a:t>
            </a:r>
            <a:r>
              <a:rPr spc="-20" dirty="0"/>
              <a:t>2016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ts val="2090"/>
              </a:lnSpc>
            </a:pPr>
            <a:r>
              <a:rPr spc="-10" dirty="0"/>
              <a:t>Fei-</a:t>
            </a:r>
            <a:r>
              <a:rPr dirty="0"/>
              <a:t>Fei</a:t>
            </a:r>
            <a:r>
              <a:rPr spc="-15" dirty="0"/>
              <a:t> </a:t>
            </a:r>
            <a:r>
              <a:rPr dirty="0"/>
              <a:t>Li</a:t>
            </a:r>
            <a:r>
              <a:rPr spc="-10" dirty="0"/>
              <a:t> </a:t>
            </a:r>
            <a:r>
              <a:rPr dirty="0"/>
              <a:t>&amp;</a:t>
            </a:r>
            <a:r>
              <a:rPr spc="-10" dirty="0"/>
              <a:t> </a:t>
            </a:r>
            <a:r>
              <a:rPr dirty="0"/>
              <a:t>Andrej</a:t>
            </a:r>
            <a:r>
              <a:rPr spc="-15" dirty="0"/>
              <a:t> </a:t>
            </a:r>
            <a:r>
              <a:rPr dirty="0"/>
              <a:t>Karpathy</a:t>
            </a:r>
            <a:r>
              <a:rPr spc="-10" dirty="0"/>
              <a:t> </a:t>
            </a:r>
            <a:r>
              <a:rPr dirty="0"/>
              <a:t>&amp;</a:t>
            </a:r>
            <a:r>
              <a:rPr spc="-10" dirty="0"/>
              <a:t> </a:t>
            </a:r>
            <a:r>
              <a:rPr dirty="0"/>
              <a:t>Justin</a:t>
            </a:r>
            <a:r>
              <a:rPr spc="-10" dirty="0"/>
              <a:t> Johnson</a:t>
            </a:r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pPr marL="1425575">
              <a:lnSpc>
                <a:spcPts val="231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4624133"/>
            <a:ext cx="9144000" cy="519430"/>
          </a:xfrm>
          <a:custGeom>
            <a:avLst/>
            <a:gdLst/>
            <a:ahLst/>
            <a:cxnLst/>
            <a:rect l="l" t="t" r="r" b="b"/>
            <a:pathLst>
              <a:path w="9144000" h="519429">
                <a:moveTo>
                  <a:pt x="9144000" y="0"/>
                </a:moveTo>
                <a:lnTo>
                  <a:pt x="0" y="0"/>
                </a:lnTo>
                <a:lnTo>
                  <a:pt x="0" y="519366"/>
                </a:lnTo>
                <a:lnTo>
                  <a:pt x="9144000" y="519366"/>
                </a:lnTo>
                <a:lnTo>
                  <a:pt x="9144000" y="0"/>
                </a:lnTo>
                <a:close/>
              </a:path>
            </a:pathLst>
          </a:custGeom>
          <a:solidFill>
            <a:srgbClr val="8C141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25099" y="-46832"/>
            <a:ext cx="8693800" cy="9658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58150" y="1896318"/>
            <a:ext cx="5396865" cy="19570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7608925" y="4704900"/>
            <a:ext cx="1423034" cy="309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ts val="2310"/>
              </a:lnSpc>
            </a:pPr>
            <a:r>
              <a:rPr dirty="0"/>
              <a:t>27</a:t>
            </a:r>
            <a:r>
              <a:rPr spc="-40" dirty="0"/>
              <a:t> </a:t>
            </a:r>
            <a:r>
              <a:rPr dirty="0"/>
              <a:t>Jan</a:t>
            </a:r>
            <a:r>
              <a:rPr spc="-40" dirty="0"/>
              <a:t> </a:t>
            </a:r>
            <a:r>
              <a:rPr spc="-20" dirty="0"/>
              <a:t>2016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45225" y="4709660"/>
            <a:ext cx="4699000" cy="2813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ts val="2090"/>
              </a:lnSpc>
            </a:pPr>
            <a:r>
              <a:rPr spc="-10" dirty="0"/>
              <a:t>Fei-</a:t>
            </a:r>
            <a:r>
              <a:rPr dirty="0"/>
              <a:t>Fei</a:t>
            </a:r>
            <a:r>
              <a:rPr spc="-15" dirty="0"/>
              <a:t> </a:t>
            </a:r>
            <a:r>
              <a:rPr dirty="0"/>
              <a:t>Li</a:t>
            </a:r>
            <a:r>
              <a:rPr spc="-10" dirty="0"/>
              <a:t> </a:t>
            </a:r>
            <a:r>
              <a:rPr dirty="0"/>
              <a:t>&amp;</a:t>
            </a:r>
            <a:r>
              <a:rPr spc="-10" dirty="0"/>
              <a:t> </a:t>
            </a:r>
            <a:r>
              <a:rPr dirty="0"/>
              <a:t>Andrej</a:t>
            </a:r>
            <a:r>
              <a:rPr spc="-15" dirty="0"/>
              <a:t> </a:t>
            </a:r>
            <a:r>
              <a:rPr dirty="0"/>
              <a:t>Karpathy</a:t>
            </a:r>
            <a:r>
              <a:rPr spc="-10" dirty="0"/>
              <a:t> </a:t>
            </a:r>
            <a:r>
              <a:rPr dirty="0"/>
              <a:t>&amp;</a:t>
            </a:r>
            <a:r>
              <a:rPr spc="-10" dirty="0"/>
              <a:t> </a:t>
            </a:r>
            <a:r>
              <a:rPr dirty="0"/>
              <a:t>Justin</a:t>
            </a:r>
            <a:r>
              <a:rPr spc="-10" dirty="0"/>
              <a:t> Johnson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399125" y="4704900"/>
            <a:ext cx="1618337" cy="318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pPr marL="1425575">
              <a:lnSpc>
                <a:spcPts val="231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7" Type="http://schemas.openxmlformats.org/officeDocument/2006/relationships/image" Target="../media/image24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jp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6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457200" y="438150"/>
            <a:ext cx="846772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4800" spc="60" dirty="0">
                <a:latin typeface="Tahoma"/>
                <a:cs typeface="Tahoma"/>
              </a:rPr>
              <a:t>How do we SEE?</a:t>
            </a:r>
            <a:endParaRPr sz="4800" dirty="0">
              <a:latin typeface="Tahoma"/>
              <a:cs typeface="Tahoma"/>
            </a:endParaRPr>
          </a:p>
        </p:txBody>
      </p:sp>
      <p:pic>
        <p:nvPicPr>
          <p:cNvPr id="1026" name="Picture 2" descr="Abraham Lincoln - Wikipedia">
            <a:extLst>
              <a:ext uri="{FF2B5EF4-FFF2-40B4-BE49-F238E27FC236}">
                <a16:creationId xmlns:a16="http://schemas.microsoft.com/office/drawing/2014/main" id="{786E6AED-2C31-4D21-A31F-DF72ABB90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1433195"/>
            <a:ext cx="2233612" cy="2978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ED4BD26-3296-44F4-89CB-2D2523B8C5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8838" y="1230672"/>
            <a:ext cx="3298162" cy="3180671"/>
          </a:xfrm>
          <a:prstGeom prst="rect">
            <a:avLst/>
          </a:prstGeom>
        </p:spPr>
      </p:pic>
      <p:pic>
        <p:nvPicPr>
          <p:cNvPr id="1028" name="Picture 4" descr="12 Surprising Eiffel Tower Facts">
            <a:extLst>
              <a:ext uri="{FF2B5EF4-FFF2-40B4-BE49-F238E27FC236}">
                <a16:creationId xmlns:a16="http://schemas.microsoft.com/office/drawing/2014/main" id="{6A0C9A04-096A-492E-8E9B-4DA40747AE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612" y="1535133"/>
            <a:ext cx="2575719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5552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55B738-F697-48B0-B345-F5CA73D1FA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93"/>
          <a:stretch/>
        </p:blipFill>
        <p:spPr>
          <a:xfrm>
            <a:off x="1371600" y="133350"/>
            <a:ext cx="6129575" cy="4457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854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AC80A05-DC3E-4D82-BFE2-B18BB5F24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361950"/>
            <a:ext cx="5656810" cy="4220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72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6BA79E-F44C-4180-BD88-E9B6708619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285750"/>
            <a:ext cx="5710224" cy="428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092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2FFACF-30FE-48FB-9F68-54054A5DD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532" y="0"/>
            <a:ext cx="689893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919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56925" y="1416237"/>
            <a:ext cx="975994" cy="2777490"/>
            <a:chOff x="1056925" y="1416237"/>
            <a:chExt cx="975994" cy="2777490"/>
          </a:xfrm>
        </p:grpSpPr>
        <p:sp>
          <p:nvSpPr>
            <p:cNvPr id="3" name="object 3"/>
            <p:cNvSpPr/>
            <p:nvPr/>
          </p:nvSpPr>
          <p:spPr>
            <a:xfrm>
              <a:off x="1066450" y="2168990"/>
              <a:ext cx="213360" cy="2014855"/>
            </a:xfrm>
            <a:custGeom>
              <a:avLst/>
              <a:gdLst/>
              <a:ahLst/>
              <a:cxnLst/>
              <a:rect l="l" t="t" r="r" b="b"/>
              <a:pathLst>
                <a:path w="213359" h="2014854">
                  <a:moveTo>
                    <a:pt x="213171" y="2014671"/>
                  </a:moveTo>
                  <a:lnTo>
                    <a:pt x="0" y="2014671"/>
                  </a:lnTo>
                  <a:lnTo>
                    <a:pt x="0" y="0"/>
                  </a:lnTo>
                  <a:lnTo>
                    <a:pt x="213171" y="0"/>
                  </a:lnTo>
                  <a:lnTo>
                    <a:pt x="213171" y="2014671"/>
                  </a:lnTo>
                  <a:close/>
                </a:path>
              </a:pathLst>
            </a:custGeom>
            <a:solidFill>
              <a:srgbClr val="F4CCCC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79622" y="1425762"/>
              <a:ext cx="743585" cy="2758440"/>
            </a:xfrm>
            <a:custGeom>
              <a:avLst/>
              <a:gdLst/>
              <a:ahLst/>
              <a:cxnLst/>
              <a:rect l="l" t="t" r="r" b="b"/>
              <a:pathLst>
                <a:path w="743585" h="2758440">
                  <a:moveTo>
                    <a:pt x="0" y="2757899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743227" y="2014671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C3A3A3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66450" y="1425762"/>
              <a:ext cx="956944" cy="743585"/>
            </a:xfrm>
            <a:custGeom>
              <a:avLst/>
              <a:gdLst/>
              <a:ahLst/>
              <a:cxnLst/>
              <a:rect l="l" t="t" r="r" b="b"/>
              <a:pathLst>
                <a:path w="956944" h="743585">
                  <a:moveTo>
                    <a:pt x="213171" y="743227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956399" y="0"/>
                  </a:lnTo>
                  <a:lnTo>
                    <a:pt x="213171" y="743227"/>
                  </a:lnTo>
                  <a:close/>
                </a:path>
              </a:pathLst>
            </a:custGeom>
            <a:solidFill>
              <a:srgbClr val="F6D6D6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066450" y="1425762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4" h="2758440">
                  <a:moveTo>
                    <a:pt x="0" y="743227"/>
                  </a:moveTo>
                  <a:lnTo>
                    <a:pt x="743227" y="0"/>
                  </a:lnTo>
                  <a:lnTo>
                    <a:pt x="956399" y="0"/>
                  </a:lnTo>
                  <a:lnTo>
                    <a:pt x="956399" y="2014671"/>
                  </a:lnTo>
                  <a:lnTo>
                    <a:pt x="213171" y="2757899"/>
                  </a:lnTo>
                  <a:lnTo>
                    <a:pt x="0" y="2757899"/>
                  </a:lnTo>
                  <a:lnTo>
                    <a:pt x="0" y="743227"/>
                  </a:lnTo>
                  <a:close/>
                </a:path>
                <a:path w="956944" h="2758440">
                  <a:moveTo>
                    <a:pt x="0" y="743227"/>
                  </a:moveTo>
                  <a:lnTo>
                    <a:pt x="213171" y="743227"/>
                  </a:lnTo>
                  <a:lnTo>
                    <a:pt x="956399" y="0"/>
                  </a:lnTo>
                </a:path>
                <a:path w="956944" h="2758440">
                  <a:moveTo>
                    <a:pt x="213171" y="743227"/>
                  </a:moveTo>
                  <a:lnTo>
                    <a:pt x="213171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2095874" y="2248368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32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81487" y="4181276"/>
            <a:ext cx="153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latin typeface="Arial MT"/>
                <a:cs typeface="Arial MT"/>
              </a:rPr>
              <a:t>3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378425" y="3729034"/>
            <a:ext cx="597535" cy="695325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R="24765" algn="r">
              <a:lnSpc>
                <a:spcPct val="100000"/>
              </a:lnSpc>
              <a:spcBef>
                <a:spcPts val="575"/>
              </a:spcBef>
            </a:pPr>
            <a:r>
              <a:rPr sz="1800" spc="-25" dirty="0">
                <a:latin typeface="Arial MT"/>
                <a:cs typeface="Arial MT"/>
              </a:rPr>
              <a:t>32</a:t>
            </a:r>
            <a:endParaRPr sz="1800">
              <a:latin typeface="Arial MT"/>
              <a:cs typeface="Arial MT"/>
            </a:endParaRPr>
          </a:p>
          <a:p>
            <a:pPr marR="5080" algn="r">
              <a:lnSpc>
                <a:spcPct val="100000"/>
              </a:lnSpc>
              <a:spcBef>
                <a:spcPts val="480"/>
              </a:spcBef>
            </a:pPr>
            <a:r>
              <a:rPr sz="1800" spc="-10" dirty="0">
                <a:solidFill>
                  <a:srgbClr val="0000FF"/>
                </a:solidFill>
                <a:latin typeface="Arial MT"/>
                <a:cs typeface="Arial MT"/>
              </a:rPr>
              <a:t>depth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73025" y="54736"/>
            <a:ext cx="37096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Convolution</a:t>
            </a:r>
            <a:r>
              <a:rPr spc="-65" dirty="0"/>
              <a:t> </a:t>
            </a:r>
            <a:r>
              <a:rPr spc="-10" dirty="0"/>
              <a:t>Layer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824250" y="904845"/>
            <a:ext cx="20923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Arial MT"/>
                <a:cs typeface="Arial MT"/>
              </a:rPr>
              <a:t>32x32x3</a:t>
            </a:r>
            <a:r>
              <a:rPr sz="2400" spc="-130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image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091400" y="3704130"/>
            <a:ext cx="5594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solidFill>
                  <a:srgbClr val="0000FF"/>
                </a:solidFill>
                <a:latin typeface="Arial MT"/>
                <a:cs typeface="Arial MT"/>
              </a:rPr>
              <a:t>width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511375" y="2188704"/>
            <a:ext cx="6477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solidFill>
                  <a:srgbClr val="0000FF"/>
                </a:solidFill>
                <a:latin typeface="Arial MT"/>
                <a:cs typeface="Arial MT"/>
              </a:rPr>
              <a:t>height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56925" y="1416237"/>
            <a:ext cx="975994" cy="2777490"/>
            <a:chOff x="1056925" y="1416237"/>
            <a:chExt cx="975994" cy="2777490"/>
          </a:xfrm>
        </p:grpSpPr>
        <p:sp>
          <p:nvSpPr>
            <p:cNvPr id="3" name="object 3"/>
            <p:cNvSpPr/>
            <p:nvPr/>
          </p:nvSpPr>
          <p:spPr>
            <a:xfrm>
              <a:off x="1066450" y="2168990"/>
              <a:ext cx="213360" cy="2014855"/>
            </a:xfrm>
            <a:custGeom>
              <a:avLst/>
              <a:gdLst/>
              <a:ahLst/>
              <a:cxnLst/>
              <a:rect l="l" t="t" r="r" b="b"/>
              <a:pathLst>
                <a:path w="213359" h="2014854">
                  <a:moveTo>
                    <a:pt x="213171" y="2014671"/>
                  </a:moveTo>
                  <a:lnTo>
                    <a:pt x="0" y="2014671"/>
                  </a:lnTo>
                  <a:lnTo>
                    <a:pt x="0" y="0"/>
                  </a:lnTo>
                  <a:lnTo>
                    <a:pt x="213171" y="0"/>
                  </a:lnTo>
                  <a:lnTo>
                    <a:pt x="213171" y="2014671"/>
                  </a:lnTo>
                  <a:close/>
                </a:path>
              </a:pathLst>
            </a:custGeom>
            <a:solidFill>
              <a:srgbClr val="F4CCCC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79622" y="1425762"/>
              <a:ext cx="743585" cy="2758440"/>
            </a:xfrm>
            <a:custGeom>
              <a:avLst/>
              <a:gdLst/>
              <a:ahLst/>
              <a:cxnLst/>
              <a:rect l="l" t="t" r="r" b="b"/>
              <a:pathLst>
                <a:path w="743585" h="2758440">
                  <a:moveTo>
                    <a:pt x="0" y="2757899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743227" y="2014671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C3A3A3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66450" y="1425762"/>
              <a:ext cx="956944" cy="743585"/>
            </a:xfrm>
            <a:custGeom>
              <a:avLst/>
              <a:gdLst/>
              <a:ahLst/>
              <a:cxnLst/>
              <a:rect l="l" t="t" r="r" b="b"/>
              <a:pathLst>
                <a:path w="956944" h="743585">
                  <a:moveTo>
                    <a:pt x="213171" y="743227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956399" y="0"/>
                  </a:lnTo>
                  <a:lnTo>
                    <a:pt x="213171" y="743227"/>
                  </a:lnTo>
                  <a:close/>
                </a:path>
              </a:pathLst>
            </a:custGeom>
            <a:solidFill>
              <a:srgbClr val="F6D6D6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066450" y="1425762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4" h="2758440">
                  <a:moveTo>
                    <a:pt x="0" y="743227"/>
                  </a:moveTo>
                  <a:lnTo>
                    <a:pt x="743227" y="0"/>
                  </a:lnTo>
                  <a:lnTo>
                    <a:pt x="956399" y="0"/>
                  </a:lnTo>
                  <a:lnTo>
                    <a:pt x="956399" y="2014671"/>
                  </a:lnTo>
                  <a:lnTo>
                    <a:pt x="213171" y="2757899"/>
                  </a:lnTo>
                  <a:lnTo>
                    <a:pt x="0" y="2757899"/>
                  </a:lnTo>
                  <a:lnTo>
                    <a:pt x="0" y="743227"/>
                  </a:lnTo>
                  <a:close/>
                </a:path>
                <a:path w="956944" h="2758440">
                  <a:moveTo>
                    <a:pt x="0" y="743227"/>
                  </a:moveTo>
                  <a:lnTo>
                    <a:pt x="213171" y="743227"/>
                  </a:lnTo>
                  <a:lnTo>
                    <a:pt x="956399" y="0"/>
                  </a:lnTo>
                </a:path>
                <a:path w="956944" h="2758440">
                  <a:moveTo>
                    <a:pt x="213171" y="743227"/>
                  </a:moveTo>
                  <a:lnTo>
                    <a:pt x="213171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3025" y="54736"/>
            <a:ext cx="37096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Convolution</a:t>
            </a:r>
            <a:r>
              <a:rPr spc="-65" dirty="0"/>
              <a:t> </a:t>
            </a:r>
            <a:r>
              <a:rPr spc="-10" dirty="0"/>
              <a:t>Layer</a:t>
            </a:r>
          </a:p>
        </p:txBody>
      </p:sp>
      <p:grpSp>
        <p:nvGrpSpPr>
          <p:cNvPr id="8" name="object 8"/>
          <p:cNvGrpSpPr/>
          <p:nvPr/>
        </p:nvGrpSpPr>
        <p:grpSpPr>
          <a:xfrm>
            <a:off x="4136375" y="2295212"/>
            <a:ext cx="301625" cy="833119"/>
            <a:chOff x="4136375" y="2295212"/>
            <a:chExt cx="301625" cy="833119"/>
          </a:xfrm>
        </p:grpSpPr>
        <p:sp>
          <p:nvSpPr>
            <p:cNvPr id="9" name="object 9"/>
            <p:cNvSpPr/>
            <p:nvPr/>
          </p:nvSpPr>
          <p:spPr>
            <a:xfrm>
              <a:off x="4145900" y="2455434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602" y="663202"/>
                  </a:moveTo>
                  <a:lnTo>
                    <a:pt x="0" y="663202"/>
                  </a:lnTo>
                  <a:lnTo>
                    <a:pt x="0" y="0"/>
                  </a:lnTo>
                  <a:lnTo>
                    <a:pt x="131602" y="0"/>
                  </a:lnTo>
                  <a:lnTo>
                    <a:pt x="131602" y="66320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277502" y="2304737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69">
                  <a:moveTo>
                    <a:pt x="0" y="813899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150697" y="663202"/>
                  </a:lnTo>
                  <a:lnTo>
                    <a:pt x="0" y="813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4145900" y="2304737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30">
                  <a:moveTo>
                    <a:pt x="131602" y="150697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282299" y="0"/>
                  </a:lnTo>
                  <a:lnTo>
                    <a:pt x="131602" y="150697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4145900" y="2304737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69">
                  <a:moveTo>
                    <a:pt x="0" y="150697"/>
                  </a:moveTo>
                  <a:lnTo>
                    <a:pt x="150697" y="0"/>
                  </a:lnTo>
                  <a:lnTo>
                    <a:pt x="282299" y="0"/>
                  </a:lnTo>
                  <a:lnTo>
                    <a:pt x="282299" y="663202"/>
                  </a:lnTo>
                  <a:lnTo>
                    <a:pt x="131602" y="813899"/>
                  </a:lnTo>
                  <a:lnTo>
                    <a:pt x="0" y="813899"/>
                  </a:lnTo>
                  <a:lnTo>
                    <a:pt x="0" y="150697"/>
                  </a:lnTo>
                  <a:close/>
                </a:path>
                <a:path w="282575" h="814069">
                  <a:moveTo>
                    <a:pt x="0" y="150697"/>
                  </a:moveTo>
                  <a:lnTo>
                    <a:pt x="131602" y="150697"/>
                  </a:lnTo>
                  <a:lnTo>
                    <a:pt x="282299" y="0"/>
                  </a:lnTo>
                </a:path>
                <a:path w="282575" h="814069">
                  <a:moveTo>
                    <a:pt x="131602" y="150697"/>
                  </a:moveTo>
                  <a:lnTo>
                    <a:pt x="131602" y="813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824250" y="904845"/>
            <a:ext cx="7914005" cy="26708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Arial MT"/>
                <a:cs typeface="Arial MT"/>
              </a:rPr>
              <a:t>32x32x</a:t>
            </a:r>
            <a:r>
              <a:rPr sz="2400" dirty="0">
                <a:solidFill>
                  <a:srgbClr val="0000FF"/>
                </a:solidFill>
                <a:latin typeface="Arial MT"/>
                <a:cs typeface="Arial MT"/>
              </a:rPr>
              <a:t>3</a:t>
            </a:r>
            <a:r>
              <a:rPr sz="2400" spc="-100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image</a:t>
            </a:r>
            <a:endParaRPr sz="24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09"/>
              </a:spcBef>
            </a:pPr>
            <a:endParaRPr sz="2400">
              <a:latin typeface="Arial MT"/>
              <a:cs typeface="Arial MT"/>
            </a:endParaRPr>
          </a:p>
          <a:p>
            <a:pPr marR="69215" algn="ctr">
              <a:lnSpc>
                <a:spcPct val="100000"/>
              </a:lnSpc>
            </a:pPr>
            <a:r>
              <a:rPr sz="2400" dirty="0">
                <a:latin typeface="Arial MT"/>
                <a:cs typeface="Arial MT"/>
              </a:rPr>
              <a:t>5x5x</a:t>
            </a:r>
            <a:r>
              <a:rPr sz="2400" dirty="0">
                <a:solidFill>
                  <a:srgbClr val="0000FF"/>
                </a:solidFill>
                <a:latin typeface="Arial MT"/>
                <a:cs typeface="Arial MT"/>
              </a:rPr>
              <a:t>3</a:t>
            </a:r>
            <a:r>
              <a:rPr sz="2400" spc="-70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filter</a:t>
            </a:r>
            <a:endParaRPr sz="2400">
              <a:latin typeface="Arial MT"/>
              <a:cs typeface="Arial MT"/>
            </a:endParaRPr>
          </a:p>
          <a:p>
            <a:pPr marL="1283970">
              <a:lnSpc>
                <a:spcPct val="100000"/>
              </a:lnSpc>
              <a:spcBef>
                <a:spcPts val="1550"/>
              </a:spcBef>
            </a:pPr>
            <a:r>
              <a:rPr sz="1800" spc="-25" dirty="0">
                <a:latin typeface="Arial MT"/>
                <a:cs typeface="Arial MT"/>
              </a:rPr>
              <a:t>32</a:t>
            </a:r>
            <a:endParaRPr sz="1800">
              <a:latin typeface="Arial MT"/>
              <a:cs typeface="Arial MT"/>
            </a:endParaRPr>
          </a:p>
          <a:p>
            <a:pPr marL="4458970">
              <a:lnSpc>
                <a:spcPct val="100000"/>
              </a:lnSpc>
              <a:spcBef>
                <a:spcPts val="1580"/>
              </a:spcBef>
            </a:pPr>
            <a:r>
              <a:rPr sz="1800" b="1" dirty="0">
                <a:latin typeface="Arial"/>
                <a:cs typeface="Arial"/>
              </a:rPr>
              <a:t>Convolve</a:t>
            </a:r>
            <a:r>
              <a:rPr sz="1800" b="1" spc="-15" dirty="0">
                <a:latin typeface="Arial"/>
                <a:cs typeface="Arial"/>
              </a:rPr>
              <a:t> </a:t>
            </a:r>
            <a:r>
              <a:rPr sz="1800" dirty="0">
                <a:latin typeface="Arial MT"/>
                <a:cs typeface="Arial MT"/>
              </a:rPr>
              <a:t>the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filter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with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the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spc="-20" dirty="0">
                <a:latin typeface="Arial MT"/>
                <a:cs typeface="Arial MT"/>
              </a:rPr>
              <a:t>image</a:t>
            </a:r>
            <a:endParaRPr sz="1800">
              <a:latin typeface="Arial MT"/>
              <a:cs typeface="Arial MT"/>
            </a:endParaRPr>
          </a:p>
          <a:p>
            <a:pPr marL="4458970" marR="7620">
              <a:lnSpc>
                <a:spcPct val="100699"/>
              </a:lnSpc>
            </a:pPr>
            <a:r>
              <a:rPr sz="1800" dirty="0">
                <a:latin typeface="Arial MT"/>
                <a:cs typeface="Arial MT"/>
              </a:rPr>
              <a:t>i.e.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“slide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over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the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image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spatially, </a:t>
            </a:r>
            <a:r>
              <a:rPr sz="1800" dirty="0">
                <a:latin typeface="Arial MT"/>
                <a:cs typeface="Arial MT"/>
              </a:rPr>
              <a:t>computing</a:t>
            </a:r>
            <a:r>
              <a:rPr sz="1800" spc="-3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dot</a:t>
            </a:r>
            <a:r>
              <a:rPr sz="1800" spc="-30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products”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036550" y="339881"/>
            <a:ext cx="2896235" cy="57594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699"/>
              </a:lnSpc>
              <a:spcBef>
                <a:spcPts val="85"/>
              </a:spcBef>
            </a:pPr>
            <a:r>
              <a:rPr sz="1800" dirty="0">
                <a:solidFill>
                  <a:srgbClr val="0000FF"/>
                </a:solidFill>
                <a:latin typeface="Arial MT"/>
                <a:cs typeface="Arial MT"/>
              </a:rPr>
              <a:t>Filters</a:t>
            </a:r>
            <a:r>
              <a:rPr sz="1800" spc="-3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0000FF"/>
                </a:solidFill>
                <a:latin typeface="Arial MT"/>
                <a:cs typeface="Arial MT"/>
              </a:rPr>
              <a:t>always</a:t>
            </a:r>
            <a:r>
              <a:rPr sz="18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0000FF"/>
                </a:solidFill>
                <a:latin typeface="Arial MT"/>
                <a:cs typeface="Arial MT"/>
              </a:rPr>
              <a:t>extend</a:t>
            </a:r>
            <a:r>
              <a:rPr sz="18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0000FF"/>
                </a:solidFill>
                <a:latin typeface="Arial MT"/>
                <a:cs typeface="Arial MT"/>
              </a:rPr>
              <a:t>the</a:t>
            </a:r>
            <a:r>
              <a:rPr sz="18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1800" spc="-20" dirty="0">
                <a:solidFill>
                  <a:srgbClr val="0000FF"/>
                </a:solidFill>
                <a:latin typeface="Arial MT"/>
                <a:cs typeface="Arial MT"/>
              </a:rPr>
              <a:t>full </a:t>
            </a:r>
            <a:r>
              <a:rPr sz="1800" dirty="0">
                <a:solidFill>
                  <a:srgbClr val="0000FF"/>
                </a:solidFill>
                <a:latin typeface="Arial MT"/>
                <a:cs typeface="Arial MT"/>
              </a:rPr>
              <a:t>depth</a:t>
            </a:r>
            <a:r>
              <a:rPr sz="1800" spc="-20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0000FF"/>
                </a:solidFill>
                <a:latin typeface="Arial MT"/>
                <a:cs typeface="Arial MT"/>
              </a:rPr>
              <a:t>of</a:t>
            </a:r>
            <a:r>
              <a:rPr sz="1800" spc="-20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0000FF"/>
                </a:solidFill>
                <a:latin typeface="Arial MT"/>
                <a:cs typeface="Arial MT"/>
              </a:rPr>
              <a:t>the</a:t>
            </a:r>
            <a:r>
              <a:rPr sz="1800" spc="-20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0000FF"/>
                </a:solidFill>
                <a:latin typeface="Arial MT"/>
                <a:cs typeface="Arial MT"/>
              </a:rPr>
              <a:t>input</a:t>
            </a:r>
            <a:r>
              <a:rPr sz="1800" spc="-1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0000FF"/>
                </a:solidFill>
                <a:latin typeface="Arial MT"/>
                <a:cs typeface="Arial MT"/>
              </a:rPr>
              <a:t>volume</a:t>
            </a:r>
            <a:endParaRPr sz="1800">
              <a:latin typeface="Arial MT"/>
              <a:cs typeface="Arial MT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4983530" y="1094424"/>
            <a:ext cx="589280" cy="526415"/>
            <a:chOff x="4983530" y="1094424"/>
            <a:chExt cx="589280" cy="526415"/>
          </a:xfrm>
        </p:grpSpPr>
        <p:sp>
          <p:nvSpPr>
            <p:cNvPr id="16" name="object 16"/>
            <p:cNvSpPr/>
            <p:nvPr/>
          </p:nvSpPr>
          <p:spPr>
            <a:xfrm>
              <a:off x="5020555" y="1099187"/>
              <a:ext cx="547370" cy="488315"/>
            </a:xfrm>
            <a:custGeom>
              <a:avLst/>
              <a:gdLst/>
              <a:ahLst/>
              <a:cxnLst/>
              <a:rect l="l" t="t" r="r" b="b"/>
              <a:pathLst>
                <a:path w="547370" h="488315">
                  <a:moveTo>
                    <a:pt x="547144" y="0"/>
                  </a:moveTo>
                  <a:lnTo>
                    <a:pt x="0" y="487865"/>
                  </a:lnTo>
                </a:path>
              </a:pathLst>
            </a:custGeom>
            <a:ln w="9524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4988292" y="1575310"/>
              <a:ext cx="43180" cy="40640"/>
            </a:xfrm>
            <a:custGeom>
              <a:avLst/>
              <a:gdLst/>
              <a:ahLst/>
              <a:cxnLst/>
              <a:rect l="l" t="t" r="r" b="b"/>
              <a:pathLst>
                <a:path w="43179" h="40640">
                  <a:moveTo>
                    <a:pt x="0" y="40509"/>
                  </a:moveTo>
                  <a:lnTo>
                    <a:pt x="21791" y="0"/>
                  </a:lnTo>
                  <a:lnTo>
                    <a:pt x="42733" y="23485"/>
                  </a:lnTo>
                  <a:lnTo>
                    <a:pt x="0" y="40509"/>
                  </a:lnTo>
                  <a:close/>
                </a:path>
              </a:pathLst>
            </a:custGeom>
            <a:solidFill>
              <a:srgbClr val="00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4988292" y="1575310"/>
              <a:ext cx="43180" cy="40640"/>
            </a:xfrm>
            <a:custGeom>
              <a:avLst/>
              <a:gdLst/>
              <a:ahLst/>
              <a:cxnLst/>
              <a:rect l="l" t="t" r="r" b="b"/>
              <a:pathLst>
                <a:path w="43179" h="40640">
                  <a:moveTo>
                    <a:pt x="21791" y="0"/>
                  </a:moveTo>
                  <a:lnTo>
                    <a:pt x="0" y="40509"/>
                  </a:lnTo>
                  <a:lnTo>
                    <a:pt x="42733" y="23485"/>
                  </a:lnTo>
                  <a:lnTo>
                    <a:pt x="21791" y="0"/>
                  </a:lnTo>
                  <a:close/>
                </a:path>
              </a:pathLst>
            </a:custGeom>
            <a:ln w="9524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9" name="object 19"/>
          <p:cNvGrpSpPr/>
          <p:nvPr/>
        </p:nvGrpSpPr>
        <p:grpSpPr>
          <a:xfrm>
            <a:off x="2107857" y="723337"/>
            <a:ext cx="2580005" cy="248920"/>
            <a:chOff x="2107857" y="723337"/>
            <a:chExt cx="2580005" cy="248920"/>
          </a:xfrm>
        </p:grpSpPr>
        <p:sp>
          <p:nvSpPr>
            <p:cNvPr id="20" name="object 20"/>
            <p:cNvSpPr/>
            <p:nvPr/>
          </p:nvSpPr>
          <p:spPr>
            <a:xfrm>
              <a:off x="2155678" y="728099"/>
              <a:ext cx="2527300" cy="223520"/>
            </a:xfrm>
            <a:custGeom>
              <a:avLst/>
              <a:gdLst/>
              <a:ahLst/>
              <a:cxnLst/>
              <a:rect l="l" t="t" r="r" b="b"/>
              <a:pathLst>
                <a:path w="2527300" h="223519">
                  <a:moveTo>
                    <a:pt x="2526971" y="0"/>
                  </a:moveTo>
                  <a:lnTo>
                    <a:pt x="0" y="223270"/>
                  </a:lnTo>
                </a:path>
              </a:pathLst>
            </a:custGeom>
            <a:ln w="9524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2112620" y="935698"/>
              <a:ext cx="44450" cy="31750"/>
            </a:xfrm>
            <a:custGeom>
              <a:avLst/>
              <a:gdLst/>
              <a:ahLst/>
              <a:cxnLst/>
              <a:rect l="l" t="t" r="r" b="b"/>
              <a:pathLst>
                <a:path w="44450" h="31750">
                  <a:moveTo>
                    <a:pt x="44442" y="31343"/>
                  </a:moveTo>
                  <a:lnTo>
                    <a:pt x="0" y="19476"/>
                  </a:lnTo>
                  <a:lnTo>
                    <a:pt x="41672" y="0"/>
                  </a:lnTo>
                  <a:lnTo>
                    <a:pt x="44442" y="31343"/>
                  </a:lnTo>
                  <a:close/>
                </a:path>
              </a:pathLst>
            </a:custGeom>
            <a:solidFill>
              <a:srgbClr val="00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2112620" y="935698"/>
              <a:ext cx="44450" cy="31750"/>
            </a:xfrm>
            <a:custGeom>
              <a:avLst/>
              <a:gdLst/>
              <a:ahLst/>
              <a:cxnLst/>
              <a:rect l="l" t="t" r="r" b="b"/>
              <a:pathLst>
                <a:path w="44450" h="31750">
                  <a:moveTo>
                    <a:pt x="41672" y="0"/>
                  </a:moveTo>
                  <a:lnTo>
                    <a:pt x="0" y="19476"/>
                  </a:lnTo>
                  <a:lnTo>
                    <a:pt x="44442" y="31343"/>
                  </a:lnTo>
                  <a:lnTo>
                    <a:pt x="41672" y="0"/>
                  </a:lnTo>
                  <a:close/>
                </a:path>
              </a:pathLst>
            </a:custGeom>
            <a:ln w="9524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object 24"/>
          <p:cNvSpPr txBox="1"/>
          <p:nvPr/>
        </p:nvSpPr>
        <p:spPr>
          <a:xfrm>
            <a:off x="1675900" y="3811297"/>
            <a:ext cx="280035" cy="2813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90"/>
              </a:lnSpc>
            </a:pPr>
            <a:r>
              <a:rPr sz="1800" spc="-25" dirty="0">
                <a:latin typeface="Arial MT"/>
                <a:cs typeface="Arial MT"/>
              </a:rPr>
              <a:t>32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081487" y="4202930"/>
            <a:ext cx="153035" cy="2813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90"/>
              </a:lnSpc>
            </a:pPr>
            <a:r>
              <a:rPr sz="1800" spc="-50" dirty="0">
                <a:latin typeface="Arial MT"/>
                <a:cs typeface="Arial MT"/>
              </a:rPr>
              <a:t>3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628874" y="2153324"/>
            <a:ext cx="1898014" cy="833119"/>
            <a:chOff x="1628874" y="2153324"/>
            <a:chExt cx="1898014" cy="833119"/>
          </a:xfrm>
        </p:grpSpPr>
        <p:sp>
          <p:nvSpPr>
            <p:cNvPr id="3" name="object 3"/>
            <p:cNvSpPr/>
            <p:nvPr/>
          </p:nvSpPr>
          <p:spPr>
            <a:xfrm>
              <a:off x="1638399" y="2313547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80" h="663575">
                  <a:moveTo>
                    <a:pt x="131602" y="663202"/>
                  </a:moveTo>
                  <a:lnTo>
                    <a:pt x="0" y="663202"/>
                  </a:lnTo>
                  <a:lnTo>
                    <a:pt x="0" y="0"/>
                  </a:lnTo>
                  <a:lnTo>
                    <a:pt x="131602" y="0"/>
                  </a:lnTo>
                  <a:lnTo>
                    <a:pt x="131602" y="66320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770002" y="2162849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30" h="814069">
                  <a:moveTo>
                    <a:pt x="0" y="813899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150697" y="663202"/>
                  </a:lnTo>
                  <a:lnTo>
                    <a:pt x="0" y="813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38399" y="2162849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30">
                  <a:moveTo>
                    <a:pt x="131602" y="150697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282299" y="0"/>
                  </a:lnTo>
                  <a:lnTo>
                    <a:pt x="131602" y="150697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38399" y="2162849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69">
                  <a:moveTo>
                    <a:pt x="0" y="150697"/>
                  </a:moveTo>
                  <a:lnTo>
                    <a:pt x="150697" y="0"/>
                  </a:lnTo>
                  <a:lnTo>
                    <a:pt x="282299" y="0"/>
                  </a:lnTo>
                  <a:lnTo>
                    <a:pt x="282299" y="663202"/>
                  </a:lnTo>
                  <a:lnTo>
                    <a:pt x="131602" y="813899"/>
                  </a:lnTo>
                  <a:lnTo>
                    <a:pt x="0" y="813899"/>
                  </a:lnTo>
                  <a:lnTo>
                    <a:pt x="0" y="150697"/>
                  </a:lnTo>
                  <a:close/>
                </a:path>
                <a:path w="282575" h="814069">
                  <a:moveTo>
                    <a:pt x="0" y="150697"/>
                  </a:moveTo>
                  <a:lnTo>
                    <a:pt x="131602" y="150697"/>
                  </a:lnTo>
                  <a:lnTo>
                    <a:pt x="282299" y="0"/>
                  </a:lnTo>
                </a:path>
                <a:path w="282575" h="814069">
                  <a:moveTo>
                    <a:pt x="131602" y="150697"/>
                  </a:moveTo>
                  <a:lnTo>
                    <a:pt x="131602" y="813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234649" y="2428649"/>
              <a:ext cx="282575" cy="282575"/>
            </a:xfrm>
            <a:custGeom>
              <a:avLst/>
              <a:gdLst/>
              <a:ahLst/>
              <a:cxnLst/>
              <a:rect l="l" t="t" r="r" b="b"/>
              <a:pathLst>
                <a:path w="282575" h="282575">
                  <a:moveTo>
                    <a:pt x="141149" y="282299"/>
                  </a:moveTo>
                  <a:lnTo>
                    <a:pt x="96535" y="275104"/>
                  </a:lnTo>
                  <a:lnTo>
                    <a:pt x="57788" y="255066"/>
                  </a:lnTo>
                  <a:lnTo>
                    <a:pt x="27233" y="224511"/>
                  </a:lnTo>
                  <a:lnTo>
                    <a:pt x="7195" y="185764"/>
                  </a:lnTo>
                  <a:lnTo>
                    <a:pt x="0" y="141149"/>
                  </a:lnTo>
                  <a:lnTo>
                    <a:pt x="7195" y="96535"/>
                  </a:lnTo>
                  <a:lnTo>
                    <a:pt x="27233" y="57788"/>
                  </a:lnTo>
                  <a:lnTo>
                    <a:pt x="57788" y="27233"/>
                  </a:lnTo>
                  <a:lnTo>
                    <a:pt x="96535" y="7195"/>
                  </a:lnTo>
                  <a:lnTo>
                    <a:pt x="141149" y="0"/>
                  </a:lnTo>
                  <a:lnTo>
                    <a:pt x="168815" y="2737"/>
                  </a:lnTo>
                  <a:lnTo>
                    <a:pt x="219460" y="23714"/>
                  </a:lnTo>
                  <a:lnTo>
                    <a:pt x="258585" y="62839"/>
                  </a:lnTo>
                  <a:lnTo>
                    <a:pt x="279562" y="113484"/>
                  </a:lnTo>
                  <a:lnTo>
                    <a:pt x="282299" y="141149"/>
                  </a:lnTo>
                  <a:lnTo>
                    <a:pt x="275104" y="185764"/>
                  </a:lnTo>
                  <a:lnTo>
                    <a:pt x="255066" y="224511"/>
                  </a:lnTo>
                  <a:lnTo>
                    <a:pt x="224511" y="255066"/>
                  </a:lnTo>
                  <a:lnTo>
                    <a:pt x="185764" y="275104"/>
                  </a:lnTo>
                  <a:lnTo>
                    <a:pt x="141149" y="28229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745149" y="2183099"/>
              <a:ext cx="1772285" cy="786130"/>
            </a:xfrm>
            <a:custGeom>
              <a:avLst/>
              <a:gdLst/>
              <a:ahLst/>
              <a:cxnLst/>
              <a:rect l="l" t="t" r="r" b="b"/>
              <a:pathLst>
                <a:path w="1772285" h="786130">
                  <a:moveTo>
                    <a:pt x="1489499" y="386699"/>
                  </a:moveTo>
                  <a:lnTo>
                    <a:pt x="1496695" y="342085"/>
                  </a:lnTo>
                  <a:lnTo>
                    <a:pt x="1516733" y="303338"/>
                  </a:lnTo>
                  <a:lnTo>
                    <a:pt x="1547288" y="272783"/>
                  </a:lnTo>
                  <a:lnTo>
                    <a:pt x="1586035" y="252745"/>
                  </a:lnTo>
                  <a:lnTo>
                    <a:pt x="1630649" y="245549"/>
                  </a:lnTo>
                  <a:lnTo>
                    <a:pt x="1684665" y="256294"/>
                  </a:lnTo>
                  <a:lnTo>
                    <a:pt x="1730458" y="286891"/>
                  </a:lnTo>
                  <a:lnTo>
                    <a:pt x="1761055" y="332684"/>
                  </a:lnTo>
                  <a:lnTo>
                    <a:pt x="1771799" y="386699"/>
                  </a:lnTo>
                  <a:lnTo>
                    <a:pt x="1764604" y="431314"/>
                  </a:lnTo>
                  <a:lnTo>
                    <a:pt x="1744566" y="470061"/>
                  </a:lnTo>
                  <a:lnTo>
                    <a:pt x="1714011" y="500616"/>
                  </a:lnTo>
                  <a:lnTo>
                    <a:pt x="1675264" y="520654"/>
                  </a:lnTo>
                  <a:lnTo>
                    <a:pt x="1630649" y="527849"/>
                  </a:lnTo>
                  <a:lnTo>
                    <a:pt x="1586035" y="520654"/>
                  </a:lnTo>
                  <a:lnTo>
                    <a:pt x="1547288" y="500616"/>
                  </a:lnTo>
                  <a:lnTo>
                    <a:pt x="1516733" y="470061"/>
                  </a:lnTo>
                  <a:lnTo>
                    <a:pt x="1496695" y="431314"/>
                  </a:lnTo>
                  <a:lnTo>
                    <a:pt x="1489499" y="386699"/>
                  </a:lnTo>
                  <a:close/>
                </a:path>
                <a:path w="1772285" h="786130">
                  <a:moveTo>
                    <a:pt x="0" y="785699"/>
                  </a:moveTo>
                  <a:lnTo>
                    <a:pt x="1489499" y="386699"/>
                  </a:lnTo>
                </a:path>
                <a:path w="1772285" h="786130">
                  <a:moveTo>
                    <a:pt x="19499" y="149399"/>
                  </a:moveTo>
                  <a:lnTo>
                    <a:pt x="1489499" y="386699"/>
                  </a:lnTo>
                </a:path>
                <a:path w="1772285" h="786130">
                  <a:moveTo>
                    <a:pt x="155699" y="0"/>
                  </a:moveTo>
                  <a:lnTo>
                    <a:pt x="1489499" y="386699"/>
                  </a:lnTo>
                </a:path>
                <a:path w="1772285" h="786130">
                  <a:moveTo>
                    <a:pt x="181799" y="636299"/>
                  </a:moveTo>
                  <a:lnTo>
                    <a:pt x="1489499" y="3866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1907525" y="3554731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32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193900" y="127734"/>
            <a:ext cx="30956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/>
              <a:t>Convolution</a:t>
            </a:r>
            <a:r>
              <a:rPr sz="3000" spc="-55" dirty="0"/>
              <a:t> </a:t>
            </a:r>
            <a:r>
              <a:rPr sz="3000" spc="-10" dirty="0"/>
              <a:t>Layer</a:t>
            </a:r>
            <a:endParaRPr sz="3000"/>
          </a:p>
        </p:txBody>
      </p:sp>
      <p:grpSp>
        <p:nvGrpSpPr>
          <p:cNvPr id="11" name="object 11"/>
          <p:cNvGrpSpPr/>
          <p:nvPr/>
        </p:nvGrpSpPr>
        <p:grpSpPr>
          <a:xfrm>
            <a:off x="1212350" y="1181324"/>
            <a:ext cx="975994" cy="2777490"/>
            <a:chOff x="1212350" y="1181324"/>
            <a:chExt cx="975994" cy="2777490"/>
          </a:xfrm>
        </p:grpSpPr>
        <p:sp>
          <p:nvSpPr>
            <p:cNvPr id="12" name="object 12"/>
            <p:cNvSpPr/>
            <p:nvPr/>
          </p:nvSpPr>
          <p:spPr>
            <a:xfrm>
              <a:off x="1221875" y="1934077"/>
              <a:ext cx="213360" cy="2014855"/>
            </a:xfrm>
            <a:custGeom>
              <a:avLst/>
              <a:gdLst/>
              <a:ahLst/>
              <a:cxnLst/>
              <a:rect l="l" t="t" r="r" b="b"/>
              <a:pathLst>
                <a:path w="213359" h="2014854">
                  <a:moveTo>
                    <a:pt x="213171" y="2014671"/>
                  </a:moveTo>
                  <a:lnTo>
                    <a:pt x="0" y="2014671"/>
                  </a:lnTo>
                  <a:lnTo>
                    <a:pt x="0" y="0"/>
                  </a:lnTo>
                  <a:lnTo>
                    <a:pt x="213171" y="0"/>
                  </a:lnTo>
                  <a:lnTo>
                    <a:pt x="213171" y="2014671"/>
                  </a:lnTo>
                  <a:close/>
                </a:path>
              </a:pathLst>
            </a:custGeom>
            <a:solidFill>
              <a:srgbClr val="F4CCCC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435047" y="1190849"/>
              <a:ext cx="743585" cy="2758440"/>
            </a:xfrm>
            <a:custGeom>
              <a:avLst/>
              <a:gdLst/>
              <a:ahLst/>
              <a:cxnLst/>
              <a:rect l="l" t="t" r="r" b="b"/>
              <a:pathLst>
                <a:path w="743585" h="2758440">
                  <a:moveTo>
                    <a:pt x="0" y="2757899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743227" y="2014671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C3A3A3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221875" y="1190849"/>
              <a:ext cx="956944" cy="743585"/>
            </a:xfrm>
            <a:custGeom>
              <a:avLst/>
              <a:gdLst/>
              <a:ahLst/>
              <a:cxnLst/>
              <a:rect l="l" t="t" r="r" b="b"/>
              <a:pathLst>
                <a:path w="956944" h="743585">
                  <a:moveTo>
                    <a:pt x="213171" y="743227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956399" y="0"/>
                  </a:lnTo>
                  <a:lnTo>
                    <a:pt x="213171" y="743227"/>
                  </a:lnTo>
                  <a:close/>
                </a:path>
              </a:pathLst>
            </a:custGeom>
            <a:solidFill>
              <a:srgbClr val="F6D6D6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221875" y="119084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4" h="2758440">
                  <a:moveTo>
                    <a:pt x="0" y="743227"/>
                  </a:moveTo>
                  <a:lnTo>
                    <a:pt x="743227" y="0"/>
                  </a:lnTo>
                  <a:lnTo>
                    <a:pt x="956399" y="0"/>
                  </a:lnTo>
                  <a:lnTo>
                    <a:pt x="956399" y="2014671"/>
                  </a:lnTo>
                  <a:lnTo>
                    <a:pt x="213171" y="2757899"/>
                  </a:lnTo>
                  <a:lnTo>
                    <a:pt x="0" y="2757899"/>
                  </a:lnTo>
                  <a:lnTo>
                    <a:pt x="0" y="743227"/>
                  </a:lnTo>
                  <a:close/>
                </a:path>
                <a:path w="956944" h="2758440">
                  <a:moveTo>
                    <a:pt x="0" y="743227"/>
                  </a:moveTo>
                  <a:lnTo>
                    <a:pt x="213171" y="743227"/>
                  </a:lnTo>
                  <a:lnTo>
                    <a:pt x="956399" y="0"/>
                  </a:lnTo>
                </a:path>
                <a:path w="956944" h="2758440">
                  <a:moveTo>
                    <a:pt x="213171" y="743227"/>
                  </a:moveTo>
                  <a:lnTo>
                    <a:pt x="213171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2271825" y="829307"/>
            <a:ext cx="3373120" cy="952500"/>
          </a:xfrm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1293495" marR="5080">
              <a:lnSpc>
                <a:spcPts val="2850"/>
              </a:lnSpc>
              <a:spcBef>
                <a:spcPts val="220"/>
              </a:spcBef>
            </a:pPr>
            <a:r>
              <a:rPr sz="2400" dirty="0">
                <a:solidFill>
                  <a:srgbClr val="FF0000"/>
                </a:solidFill>
                <a:latin typeface="Arial MT"/>
                <a:cs typeface="Arial MT"/>
              </a:rPr>
              <a:t>32x32x3</a:t>
            </a:r>
            <a:r>
              <a:rPr sz="2400" spc="-130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0000"/>
                </a:solidFill>
                <a:latin typeface="Arial MT"/>
                <a:cs typeface="Arial MT"/>
              </a:rPr>
              <a:t>image </a:t>
            </a:r>
            <a:r>
              <a:rPr sz="2400" dirty="0">
                <a:solidFill>
                  <a:srgbClr val="0000FF"/>
                </a:solidFill>
                <a:latin typeface="Arial MT"/>
                <a:cs typeface="Arial MT"/>
              </a:rPr>
              <a:t>5x5x3</a:t>
            </a:r>
            <a:r>
              <a:rPr sz="2400" spc="-90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Arial MT"/>
                <a:cs typeface="Arial MT"/>
              </a:rPr>
              <a:t>filter</a:t>
            </a:r>
            <a:endParaRPr sz="2400">
              <a:latin typeface="Arial MT"/>
              <a:cs typeface="Arial MT"/>
            </a:endParaRPr>
          </a:p>
          <a:p>
            <a:pPr marL="12700">
              <a:lnSpc>
                <a:spcPts val="1475"/>
              </a:lnSpc>
            </a:pPr>
            <a:r>
              <a:rPr sz="1800" spc="-25" dirty="0">
                <a:latin typeface="Arial MT"/>
                <a:cs typeface="Arial MT"/>
              </a:rPr>
              <a:t>32</a:t>
            </a:r>
            <a:endParaRPr sz="1800">
              <a:latin typeface="Arial MT"/>
              <a:cs typeface="Arial MT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2045865" y="1005487"/>
            <a:ext cx="1395730" cy="1032510"/>
            <a:chOff x="2045865" y="1005487"/>
            <a:chExt cx="1395730" cy="1032510"/>
          </a:xfrm>
        </p:grpSpPr>
        <p:sp>
          <p:nvSpPr>
            <p:cNvPr id="18" name="object 18"/>
            <p:cNvSpPr/>
            <p:nvPr/>
          </p:nvSpPr>
          <p:spPr>
            <a:xfrm>
              <a:off x="2404261" y="1010249"/>
              <a:ext cx="929005" cy="220345"/>
            </a:xfrm>
            <a:custGeom>
              <a:avLst/>
              <a:gdLst/>
              <a:ahLst/>
              <a:cxnLst/>
              <a:rect l="l" t="t" r="r" b="b"/>
              <a:pathLst>
                <a:path w="929004" h="220344">
                  <a:moveTo>
                    <a:pt x="928687" y="0"/>
                  </a:moveTo>
                  <a:lnTo>
                    <a:pt x="0" y="219930"/>
                  </a:lnTo>
                </a:path>
              </a:pathLst>
            </a:custGeom>
            <a:ln w="9524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2199" y="1214870"/>
              <a:ext cx="45720" cy="31115"/>
            </a:xfrm>
            <a:custGeom>
              <a:avLst/>
              <a:gdLst/>
              <a:ahLst/>
              <a:cxnLst/>
              <a:rect l="l" t="t" r="r" b="b"/>
              <a:pathLst>
                <a:path w="45719" h="31115">
                  <a:moveTo>
                    <a:pt x="45687" y="30618"/>
                  </a:moveTo>
                  <a:lnTo>
                    <a:pt x="0" y="25270"/>
                  </a:lnTo>
                  <a:lnTo>
                    <a:pt x="38436" y="0"/>
                  </a:lnTo>
                  <a:lnTo>
                    <a:pt x="45687" y="30618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2362199" y="1214870"/>
              <a:ext cx="45720" cy="31115"/>
            </a:xfrm>
            <a:custGeom>
              <a:avLst/>
              <a:gdLst/>
              <a:ahLst/>
              <a:cxnLst/>
              <a:rect l="l" t="t" r="r" b="b"/>
              <a:pathLst>
                <a:path w="45719" h="31115">
                  <a:moveTo>
                    <a:pt x="38436" y="0"/>
                  </a:moveTo>
                  <a:lnTo>
                    <a:pt x="0" y="25270"/>
                  </a:lnTo>
                  <a:lnTo>
                    <a:pt x="45687" y="30618"/>
                  </a:lnTo>
                  <a:lnTo>
                    <a:pt x="38436" y="0"/>
                  </a:lnTo>
                  <a:close/>
                </a:path>
              </a:pathLst>
            </a:custGeom>
            <a:ln w="9524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2090915" y="1493774"/>
              <a:ext cx="1346200" cy="523240"/>
            </a:xfrm>
            <a:custGeom>
              <a:avLst/>
              <a:gdLst/>
              <a:ahLst/>
              <a:cxnLst/>
              <a:rect l="l" t="t" r="r" b="b"/>
              <a:pathLst>
                <a:path w="1346200" h="523239">
                  <a:moveTo>
                    <a:pt x="1345634" y="0"/>
                  </a:moveTo>
                  <a:lnTo>
                    <a:pt x="0" y="523189"/>
                  </a:lnTo>
                </a:path>
              </a:pathLst>
            </a:custGeom>
            <a:ln w="9524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2050628" y="2002301"/>
              <a:ext cx="46355" cy="30480"/>
            </a:xfrm>
            <a:custGeom>
              <a:avLst/>
              <a:gdLst/>
              <a:ahLst/>
              <a:cxnLst/>
              <a:rect l="l" t="t" r="r" b="b"/>
              <a:pathLst>
                <a:path w="46355" h="30480">
                  <a:moveTo>
                    <a:pt x="0" y="30327"/>
                  </a:moveTo>
                  <a:lnTo>
                    <a:pt x="34586" y="0"/>
                  </a:lnTo>
                  <a:lnTo>
                    <a:pt x="45988" y="29326"/>
                  </a:lnTo>
                  <a:lnTo>
                    <a:pt x="0" y="30327"/>
                  </a:lnTo>
                  <a:close/>
                </a:path>
              </a:pathLst>
            </a:custGeom>
            <a:solidFill>
              <a:srgbClr val="00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050628" y="2002301"/>
              <a:ext cx="46355" cy="30480"/>
            </a:xfrm>
            <a:custGeom>
              <a:avLst/>
              <a:gdLst/>
              <a:ahLst/>
              <a:cxnLst/>
              <a:rect l="l" t="t" r="r" b="b"/>
              <a:pathLst>
                <a:path w="46355" h="30480">
                  <a:moveTo>
                    <a:pt x="34586" y="0"/>
                  </a:moveTo>
                  <a:lnTo>
                    <a:pt x="0" y="30327"/>
                  </a:lnTo>
                  <a:lnTo>
                    <a:pt x="45988" y="29326"/>
                  </a:lnTo>
                  <a:lnTo>
                    <a:pt x="34586" y="0"/>
                  </a:lnTo>
                  <a:close/>
                </a:path>
              </a:pathLst>
            </a:custGeom>
            <a:ln w="9524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4" name="object 24"/>
          <p:cNvGrpSpPr/>
          <p:nvPr/>
        </p:nvGrpSpPr>
        <p:grpSpPr>
          <a:xfrm>
            <a:off x="3583151" y="2866140"/>
            <a:ext cx="405130" cy="151130"/>
            <a:chOff x="3583151" y="2866140"/>
            <a:chExt cx="405130" cy="151130"/>
          </a:xfrm>
        </p:grpSpPr>
        <p:sp>
          <p:nvSpPr>
            <p:cNvPr id="25" name="object 25"/>
            <p:cNvSpPr/>
            <p:nvPr/>
          </p:nvSpPr>
          <p:spPr>
            <a:xfrm>
              <a:off x="3628621" y="2885719"/>
              <a:ext cx="354965" cy="127000"/>
            </a:xfrm>
            <a:custGeom>
              <a:avLst/>
              <a:gdLst/>
              <a:ahLst/>
              <a:cxnLst/>
              <a:rect l="l" t="t" r="r" b="b"/>
              <a:pathLst>
                <a:path w="354964" h="127000">
                  <a:moveTo>
                    <a:pt x="354478" y="126580"/>
                  </a:moveTo>
                  <a:lnTo>
                    <a:pt x="0" y="0"/>
                  </a:lnTo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3587913" y="2870902"/>
              <a:ext cx="46355" cy="29845"/>
            </a:xfrm>
            <a:custGeom>
              <a:avLst/>
              <a:gdLst/>
              <a:ahLst/>
              <a:cxnLst/>
              <a:rect l="l" t="t" r="r" b="b"/>
              <a:pathLst>
                <a:path w="46354" h="29844">
                  <a:moveTo>
                    <a:pt x="35416" y="29632"/>
                  </a:moveTo>
                  <a:lnTo>
                    <a:pt x="0" y="279"/>
                  </a:lnTo>
                  <a:lnTo>
                    <a:pt x="45998" y="0"/>
                  </a:lnTo>
                  <a:lnTo>
                    <a:pt x="35416" y="2963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3587913" y="2870902"/>
              <a:ext cx="46355" cy="29845"/>
            </a:xfrm>
            <a:custGeom>
              <a:avLst/>
              <a:gdLst/>
              <a:ahLst/>
              <a:cxnLst/>
              <a:rect l="l" t="t" r="r" b="b"/>
              <a:pathLst>
                <a:path w="46354" h="29844">
                  <a:moveTo>
                    <a:pt x="45998" y="0"/>
                  </a:moveTo>
                  <a:lnTo>
                    <a:pt x="0" y="279"/>
                  </a:lnTo>
                  <a:lnTo>
                    <a:pt x="35416" y="29632"/>
                  </a:lnTo>
                  <a:lnTo>
                    <a:pt x="45998" y="0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8" name="object 28"/>
          <p:cNvSpPr txBox="1"/>
          <p:nvPr/>
        </p:nvSpPr>
        <p:spPr>
          <a:xfrm>
            <a:off x="4144000" y="2813131"/>
            <a:ext cx="4798695" cy="1128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Arial"/>
                <a:cs typeface="Arial"/>
              </a:rPr>
              <a:t>1</a:t>
            </a:r>
            <a:r>
              <a:rPr sz="1800" b="1" spc="-5" dirty="0">
                <a:latin typeface="Arial"/>
                <a:cs typeface="Arial"/>
              </a:rPr>
              <a:t> </a:t>
            </a:r>
            <a:r>
              <a:rPr sz="1800" b="1" spc="-10" dirty="0">
                <a:latin typeface="Arial"/>
                <a:cs typeface="Arial"/>
              </a:rPr>
              <a:t>number:</a:t>
            </a:r>
            <a:endParaRPr sz="1800">
              <a:latin typeface="Arial"/>
              <a:cs typeface="Arial"/>
            </a:endParaRPr>
          </a:p>
          <a:p>
            <a:pPr marL="12700" marR="5080">
              <a:lnSpc>
                <a:spcPct val="100699"/>
              </a:lnSpc>
            </a:pPr>
            <a:r>
              <a:rPr sz="1800" dirty="0">
                <a:latin typeface="Arial MT"/>
                <a:cs typeface="Arial MT"/>
              </a:rPr>
              <a:t>the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result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of</a:t>
            </a:r>
            <a:r>
              <a:rPr sz="1800" spc="-2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taking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a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dot</a:t>
            </a:r>
            <a:r>
              <a:rPr sz="1800" spc="-2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product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between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spc="-25" dirty="0">
                <a:latin typeface="Arial MT"/>
                <a:cs typeface="Arial MT"/>
              </a:rPr>
              <a:t>the </a:t>
            </a:r>
            <a:r>
              <a:rPr sz="1800" dirty="0">
                <a:latin typeface="Arial MT"/>
                <a:cs typeface="Arial MT"/>
              </a:rPr>
              <a:t>filter</a:t>
            </a:r>
            <a:r>
              <a:rPr sz="1800" spc="-2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and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a</a:t>
            </a:r>
            <a:r>
              <a:rPr sz="1800" spc="-1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small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5x5x3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chunk</a:t>
            </a:r>
            <a:r>
              <a:rPr sz="1800" spc="-1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of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the</a:t>
            </a:r>
            <a:r>
              <a:rPr sz="1800" spc="-10" dirty="0">
                <a:latin typeface="Arial MT"/>
                <a:cs typeface="Arial MT"/>
              </a:rPr>
              <a:t> image</a:t>
            </a:r>
            <a:r>
              <a:rPr sz="1800" spc="50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(i.e.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5*5*3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=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75-</a:t>
            </a:r>
            <a:r>
              <a:rPr sz="1800" dirty="0">
                <a:latin typeface="Arial MT"/>
                <a:cs typeface="Arial MT"/>
              </a:rPr>
              <a:t>dimensional</a:t>
            </a:r>
            <a:r>
              <a:rPr sz="1800" spc="-2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dot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product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+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bias)</a:t>
            </a:r>
            <a:endParaRPr sz="1800">
              <a:latin typeface="Arial MT"/>
              <a:cs typeface="Arial MT"/>
            </a:endParaRPr>
          </a:p>
        </p:txBody>
      </p:sp>
      <p:pic>
        <p:nvPicPr>
          <p:cNvPr id="29" name="object 2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159074" y="1325300"/>
            <a:ext cx="282299" cy="235249"/>
          </a:xfrm>
          <a:prstGeom prst="rect">
            <a:avLst/>
          </a:prstGeom>
        </p:spPr>
      </p:pic>
      <p:pic>
        <p:nvPicPr>
          <p:cNvPr id="30" name="object 3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216699" y="4035819"/>
            <a:ext cx="1195746" cy="393599"/>
          </a:xfrm>
          <a:prstGeom prst="rect">
            <a:avLst/>
          </a:prstGeom>
        </p:spPr>
      </p:pic>
      <p:sp>
        <p:nvSpPr>
          <p:cNvPr id="32" name="object 32"/>
          <p:cNvSpPr txBox="1"/>
          <p:nvPr/>
        </p:nvSpPr>
        <p:spPr>
          <a:xfrm>
            <a:off x="1236912" y="3968017"/>
            <a:ext cx="153035" cy="2813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90"/>
              </a:lnSpc>
            </a:pPr>
            <a:r>
              <a:rPr sz="1800" spc="-50" dirty="0">
                <a:latin typeface="Arial MT"/>
                <a:cs typeface="Arial MT"/>
              </a:rPr>
              <a:t>3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628874" y="2153324"/>
            <a:ext cx="1898014" cy="833119"/>
            <a:chOff x="1628874" y="2153324"/>
            <a:chExt cx="1898014" cy="833119"/>
          </a:xfrm>
        </p:grpSpPr>
        <p:sp>
          <p:nvSpPr>
            <p:cNvPr id="3" name="object 3"/>
            <p:cNvSpPr/>
            <p:nvPr/>
          </p:nvSpPr>
          <p:spPr>
            <a:xfrm>
              <a:off x="1638399" y="2313547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80" h="663575">
                  <a:moveTo>
                    <a:pt x="131602" y="663202"/>
                  </a:moveTo>
                  <a:lnTo>
                    <a:pt x="0" y="663202"/>
                  </a:lnTo>
                  <a:lnTo>
                    <a:pt x="0" y="0"/>
                  </a:lnTo>
                  <a:lnTo>
                    <a:pt x="131602" y="0"/>
                  </a:lnTo>
                  <a:lnTo>
                    <a:pt x="131602" y="66320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770002" y="2162849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30" h="814069">
                  <a:moveTo>
                    <a:pt x="0" y="813899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150697" y="663202"/>
                  </a:lnTo>
                  <a:lnTo>
                    <a:pt x="0" y="813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38399" y="2162849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30">
                  <a:moveTo>
                    <a:pt x="131602" y="150697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282299" y="0"/>
                  </a:lnTo>
                  <a:lnTo>
                    <a:pt x="131602" y="150697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38399" y="2162849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69">
                  <a:moveTo>
                    <a:pt x="0" y="150697"/>
                  </a:moveTo>
                  <a:lnTo>
                    <a:pt x="150697" y="0"/>
                  </a:lnTo>
                  <a:lnTo>
                    <a:pt x="282299" y="0"/>
                  </a:lnTo>
                  <a:lnTo>
                    <a:pt x="282299" y="663202"/>
                  </a:lnTo>
                  <a:lnTo>
                    <a:pt x="131602" y="813899"/>
                  </a:lnTo>
                  <a:lnTo>
                    <a:pt x="0" y="813899"/>
                  </a:lnTo>
                  <a:lnTo>
                    <a:pt x="0" y="150697"/>
                  </a:lnTo>
                  <a:close/>
                </a:path>
                <a:path w="282575" h="814069">
                  <a:moveTo>
                    <a:pt x="0" y="150697"/>
                  </a:moveTo>
                  <a:lnTo>
                    <a:pt x="131602" y="150697"/>
                  </a:lnTo>
                  <a:lnTo>
                    <a:pt x="282299" y="0"/>
                  </a:lnTo>
                </a:path>
                <a:path w="282575" h="814069">
                  <a:moveTo>
                    <a:pt x="131602" y="150697"/>
                  </a:moveTo>
                  <a:lnTo>
                    <a:pt x="131602" y="813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234649" y="2428649"/>
              <a:ext cx="282575" cy="282575"/>
            </a:xfrm>
            <a:custGeom>
              <a:avLst/>
              <a:gdLst/>
              <a:ahLst/>
              <a:cxnLst/>
              <a:rect l="l" t="t" r="r" b="b"/>
              <a:pathLst>
                <a:path w="282575" h="282575">
                  <a:moveTo>
                    <a:pt x="141149" y="282299"/>
                  </a:moveTo>
                  <a:lnTo>
                    <a:pt x="96535" y="275104"/>
                  </a:lnTo>
                  <a:lnTo>
                    <a:pt x="57788" y="255066"/>
                  </a:lnTo>
                  <a:lnTo>
                    <a:pt x="27233" y="224511"/>
                  </a:lnTo>
                  <a:lnTo>
                    <a:pt x="7195" y="185764"/>
                  </a:lnTo>
                  <a:lnTo>
                    <a:pt x="0" y="141149"/>
                  </a:lnTo>
                  <a:lnTo>
                    <a:pt x="7195" y="96535"/>
                  </a:lnTo>
                  <a:lnTo>
                    <a:pt x="27233" y="57788"/>
                  </a:lnTo>
                  <a:lnTo>
                    <a:pt x="57788" y="27233"/>
                  </a:lnTo>
                  <a:lnTo>
                    <a:pt x="96535" y="7195"/>
                  </a:lnTo>
                  <a:lnTo>
                    <a:pt x="141149" y="0"/>
                  </a:lnTo>
                  <a:lnTo>
                    <a:pt x="168815" y="2737"/>
                  </a:lnTo>
                  <a:lnTo>
                    <a:pt x="219460" y="23714"/>
                  </a:lnTo>
                  <a:lnTo>
                    <a:pt x="258585" y="62839"/>
                  </a:lnTo>
                  <a:lnTo>
                    <a:pt x="279562" y="113484"/>
                  </a:lnTo>
                  <a:lnTo>
                    <a:pt x="282299" y="141149"/>
                  </a:lnTo>
                  <a:lnTo>
                    <a:pt x="275104" y="185764"/>
                  </a:lnTo>
                  <a:lnTo>
                    <a:pt x="255066" y="224511"/>
                  </a:lnTo>
                  <a:lnTo>
                    <a:pt x="224511" y="255066"/>
                  </a:lnTo>
                  <a:lnTo>
                    <a:pt x="185764" y="275104"/>
                  </a:lnTo>
                  <a:lnTo>
                    <a:pt x="141149" y="28229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745149" y="2183099"/>
              <a:ext cx="1772285" cy="786130"/>
            </a:xfrm>
            <a:custGeom>
              <a:avLst/>
              <a:gdLst/>
              <a:ahLst/>
              <a:cxnLst/>
              <a:rect l="l" t="t" r="r" b="b"/>
              <a:pathLst>
                <a:path w="1772285" h="786130">
                  <a:moveTo>
                    <a:pt x="1489499" y="386699"/>
                  </a:moveTo>
                  <a:lnTo>
                    <a:pt x="1496695" y="342085"/>
                  </a:lnTo>
                  <a:lnTo>
                    <a:pt x="1516733" y="303338"/>
                  </a:lnTo>
                  <a:lnTo>
                    <a:pt x="1547288" y="272783"/>
                  </a:lnTo>
                  <a:lnTo>
                    <a:pt x="1586035" y="252745"/>
                  </a:lnTo>
                  <a:lnTo>
                    <a:pt x="1630649" y="245549"/>
                  </a:lnTo>
                  <a:lnTo>
                    <a:pt x="1684665" y="256294"/>
                  </a:lnTo>
                  <a:lnTo>
                    <a:pt x="1730458" y="286891"/>
                  </a:lnTo>
                  <a:lnTo>
                    <a:pt x="1761055" y="332684"/>
                  </a:lnTo>
                  <a:lnTo>
                    <a:pt x="1771799" y="386699"/>
                  </a:lnTo>
                  <a:lnTo>
                    <a:pt x="1764604" y="431314"/>
                  </a:lnTo>
                  <a:lnTo>
                    <a:pt x="1744566" y="470061"/>
                  </a:lnTo>
                  <a:lnTo>
                    <a:pt x="1714011" y="500616"/>
                  </a:lnTo>
                  <a:lnTo>
                    <a:pt x="1675264" y="520654"/>
                  </a:lnTo>
                  <a:lnTo>
                    <a:pt x="1630649" y="527849"/>
                  </a:lnTo>
                  <a:lnTo>
                    <a:pt x="1586035" y="520654"/>
                  </a:lnTo>
                  <a:lnTo>
                    <a:pt x="1547288" y="500616"/>
                  </a:lnTo>
                  <a:lnTo>
                    <a:pt x="1516733" y="470061"/>
                  </a:lnTo>
                  <a:lnTo>
                    <a:pt x="1496695" y="431314"/>
                  </a:lnTo>
                  <a:lnTo>
                    <a:pt x="1489499" y="386699"/>
                  </a:lnTo>
                  <a:close/>
                </a:path>
                <a:path w="1772285" h="786130">
                  <a:moveTo>
                    <a:pt x="0" y="785699"/>
                  </a:moveTo>
                  <a:lnTo>
                    <a:pt x="1489499" y="386699"/>
                  </a:lnTo>
                </a:path>
                <a:path w="1772285" h="786130">
                  <a:moveTo>
                    <a:pt x="19499" y="149399"/>
                  </a:moveTo>
                  <a:lnTo>
                    <a:pt x="1489499" y="386699"/>
                  </a:lnTo>
                </a:path>
                <a:path w="1772285" h="786130">
                  <a:moveTo>
                    <a:pt x="155699" y="0"/>
                  </a:moveTo>
                  <a:lnTo>
                    <a:pt x="1489499" y="386699"/>
                  </a:lnTo>
                </a:path>
                <a:path w="1772285" h="786130">
                  <a:moveTo>
                    <a:pt x="181799" y="636299"/>
                  </a:moveTo>
                  <a:lnTo>
                    <a:pt x="1489499" y="3866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1907525" y="3554731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32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193900" y="127734"/>
            <a:ext cx="30956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/>
              <a:t>Convolution</a:t>
            </a:r>
            <a:r>
              <a:rPr sz="3000" spc="-55" dirty="0"/>
              <a:t> </a:t>
            </a:r>
            <a:r>
              <a:rPr sz="3000" spc="-10" dirty="0"/>
              <a:t>Layer</a:t>
            </a:r>
            <a:endParaRPr sz="3000"/>
          </a:p>
        </p:txBody>
      </p:sp>
      <p:grpSp>
        <p:nvGrpSpPr>
          <p:cNvPr id="11" name="object 11"/>
          <p:cNvGrpSpPr/>
          <p:nvPr/>
        </p:nvGrpSpPr>
        <p:grpSpPr>
          <a:xfrm>
            <a:off x="1212350" y="1181324"/>
            <a:ext cx="975994" cy="2777490"/>
            <a:chOff x="1212350" y="1181324"/>
            <a:chExt cx="975994" cy="2777490"/>
          </a:xfrm>
        </p:grpSpPr>
        <p:sp>
          <p:nvSpPr>
            <p:cNvPr id="12" name="object 12"/>
            <p:cNvSpPr/>
            <p:nvPr/>
          </p:nvSpPr>
          <p:spPr>
            <a:xfrm>
              <a:off x="1221875" y="1934077"/>
              <a:ext cx="213360" cy="2014855"/>
            </a:xfrm>
            <a:custGeom>
              <a:avLst/>
              <a:gdLst/>
              <a:ahLst/>
              <a:cxnLst/>
              <a:rect l="l" t="t" r="r" b="b"/>
              <a:pathLst>
                <a:path w="213359" h="2014854">
                  <a:moveTo>
                    <a:pt x="213171" y="2014671"/>
                  </a:moveTo>
                  <a:lnTo>
                    <a:pt x="0" y="2014671"/>
                  </a:lnTo>
                  <a:lnTo>
                    <a:pt x="0" y="0"/>
                  </a:lnTo>
                  <a:lnTo>
                    <a:pt x="213171" y="0"/>
                  </a:lnTo>
                  <a:lnTo>
                    <a:pt x="213171" y="2014671"/>
                  </a:lnTo>
                  <a:close/>
                </a:path>
              </a:pathLst>
            </a:custGeom>
            <a:solidFill>
              <a:srgbClr val="F4CCCC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435047" y="1190849"/>
              <a:ext cx="743585" cy="2758440"/>
            </a:xfrm>
            <a:custGeom>
              <a:avLst/>
              <a:gdLst/>
              <a:ahLst/>
              <a:cxnLst/>
              <a:rect l="l" t="t" r="r" b="b"/>
              <a:pathLst>
                <a:path w="743585" h="2758440">
                  <a:moveTo>
                    <a:pt x="0" y="2757899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743227" y="2014671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C3A3A3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221875" y="1190849"/>
              <a:ext cx="956944" cy="743585"/>
            </a:xfrm>
            <a:custGeom>
              <a:avLst/>
              <a:gdLst/>
              <a:ahLst/>
              <a:cxnLst/>
              <a:rect l="l" t="t" r="r" b="b"/>
              <a:pathLst>
                <a:path w="956944" h="743585">
                  <a:moveTo>
                    <a:pt x="213171" y="743227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956399" y="0"/>
                  </a:lnTo>
                  <a:lnTo>
                    <a:pt x="213171" y="743227"/>
                  </a:lnTo>
                  <a:close/>
                </a:path>
              </a:pathLst>
            </a:custGeom>
            <a:solidFill>
              <a:srgbClr val="F6D6D6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221875" y="119084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4" h="2758440">
                  <a:moveTo>
                    <a:pt x="0" y="743227"/>
                  </a:moveTo>
                  <a:lnTo>
                    <a:pt x="743227" y="0"/>
                  </a:lnTo>
                  <a:lnTo>
                    <a:pt x="956399" y="0"/>
                  </a:lnTo>
                  <a:lnTo>
                    <a:pt x="956399" y="2014671"/>
                  </a:lnTo>
                  <a:lnTo>
                    <a:pt x="213171" y="2757899"/>
                  </a:lnTo>
                  <a:lnTo>
                    <a:pt x="0" y="2757899"/>
                  </a:lnTo>
                  <a:lnTo>
                    <a:pt x="0" y="743227"/>
                  </a:lnTo>
                  <a:close/>
                </a:path>
                <a:path w="956944" h="2758440">
                  <a:moveTo>
                    <a:pt x="0" y="743227"/>
                  </a:moveTo>
                  <a:lnTo>
                    <a:pt x="213171" y="743227"/>
                  </a:lnTo>
                  <a:lnTo>
                    <a:pt x="956399" y="0"/>
                  </a:lnTo>
                </a:path>
                <a:path w="956944" h="2758440">
                  <a:moveTo>
                    <a:pt x="213171" y="743227"/>
                  </a:moveTo>
                  <a:lnTo>
                    <a:pt x="213171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2271825" y="829307"/>
            <a:ext cx="3373120" cy="952500"/>
          </a:xfrm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1293495" marR="5080">
              <a:lnSpc>
                <a:spcPts val="2850"/>
              </a:lnSpc>
              <a:spcBef>
                <a:spcPts val="220"/>
              </a:spcBef>
            </a:pPr>
            <a:r>
              <a:rPr sz="2400" dirty="0">
                <a:solidFill>
                  <a:srgbClr val="FF0000"/>
                </a:solidFill>
                <a:latin typeface="Arial MT"/>
                <a:cs typeface="Arial MT"/>
              </a:rPr>
              <a:t>32x32x3</a:t>
            </a:r>
            <a:r>
              <a:rPr sz="2400" spc="-130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0000"/>
                </a:solidFill>
                <a:latin typeface="Arial MT"/>
                <a:cs typeface="Arial MT"/>
              </a:rPr>
              <a:t>image </a:t>
            </a:r>
            <a:r>
              <a:rPr sz="2400" dirty="0">
                <a:solidFill>
                  <a:srgbClr val="0000FF"/>
                </a:solidFill>
                <a:latin typeface="Arial MT"/>
                <a:cs typeface="Arial MT"/>
              </a:rPr>
              <a:t>5x5x3</a:t>
            </a:r>
            <a:r>
              <a:rPr sz="2400" spc="-90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0000FF"/>
                </a:solidFill>
                <a:latin typeface="Arial MT"/>
                <a:cs typeface="Arial MT"/>
              </a:rPr>
              <a:t>filter</a:t>
            </a:r>
            <a:endParaRPr sz="2400">
              <a:latin typeface="Arial MT"/>
              <a:cs typeface="Arial MT"/>
            </a:endParaRPr>
          </a:p>
          <a:p>
            <a:pPr marL="12700">
              <a:lnSpc>
                <a:spcPts val="1475"/>
              </a:lnSpc>
            </a:pPr>
            <a:r>
              <a:rPr sz="1800" spc="-25" dirty="0">
                <a:latin typeface="Arial MT"/>
                <a:cs typeface="Arial MT"/>
              </a:rPr>
              <a:t>32</a:t>
            </a:r>
            <a:endParaRPr sz="1800">
              <a:latin typeface="Arial MT"/>
              <a:cs typeface="Arial MT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2045865" y="1005487"/>
            <a:ext cx="1395730" cy="1032510"/>
            <a:chOff x="2045865" y="1005487"/>
            <a:chExt cx="1395730" cy="1032510"/>
          </a:xfrm>
        </p:grpSpPr>
        <p:sp>
          <p:nvSpPr>
            <p:cNvPr id="18" name="object 18"/>
            <p:cNvSpPr/>
            <p:nvPr/>
          </p:nvSpPr>
          <p:spPr>
            <a:xfrm>
              <a:off x="2404261" y="1010249"/>
              <a:ext cx="929005" cy="220345"/>
            </a:xfrm>
            <a:custGeom>
              <a:avLst/>
              <a:gdLst/>
              <a:ahLst/>
              <a:cxnLst/>
              <a:rect l="l" t="t" r="r" b="b"/>
              <a:pathLst>
                <a:path w="929004" h="220344">
                  <a:moveTo>
                    <a:pt x="928687" y="0"/>
                  </a:moveTo>
                  <a:lnTo>
                    <a:pt x="0" y="219930"/>
                  </a:lnTo>
                </a:path>
              </a:pathLst>
            </a:custGeom>
            <a:ln w="9524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2199" y="1214870"/>
              <a:ext cx="45720" cy="31115"/>
            </a:xfrm>
            <a:custGeom>
              <a:avLst/>
              <a:gdLst/>
              <a:ahLst/>
              <a:cxnLst/>
              <a:rect l="l" t="t" r="r" b="b"/>
              <a:pathLst>
                <a:path w="45719" h="31115">
                  <a:moveTo>
                    <a:pt x="45687" y="30618"/>
                  </a:moveTo>
                  <a:lnTo>
                    <a:pt x="0" y="25270"/>
                  </a:lnTo>
                  <a:lnTo>
                    <a:pt x="38436" y="0"/>
                  </a:lnTo>
                  <a:lnTo>
                    <a:pt x="45687" y="30618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2362199" y="1214870"/>
              <a:ext cx="45720" cy="31115"/>
            </a:xfrm>
            <a:custGeom>
              <a:avLst/>
              <a:gdLst/>
              <a:ahLst/>
              <a:cxnLst/>
              <a:rect l="l" t="t" r="r" b="b"/>
              <a:pathLst>
                <a:path w="45719" h="31115">
                  <a:moveTo>
                    <a:pt x="38436" y="0"/>
                  </a:moveTo>
                  <a:lnTo>
                    <a:pt x="0" y="25270"/>
                  </a:lnTo>
                  <a:lnTo>
                    <a:pt x="45687" y="30618"/>
                  </a:lnTo>
                  <a:lnTo>
                    <a:pt x="38436" y="0"/>
                  </a:lnTo>
                  <a:close/>
                </a:path>
              </a:pathLst>
            </a:custGeom>
            <a:ln w="9524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2090915" y="1493774"/>
              <a:ext cx="1346200" cy="523240"/>
            </a:xfrm>
            <a:custGeom>
              <a:avLst/>
              <a:gdLst/>
              <a:ahLst/>
              <a:cxnLst/>
              <a:rect l="l" t="t" r="r" b="b"/>
              <a:pathLst>
                <a:path w="1346200" h="523239">
                  <a:moveTo>
                    <a:pt x="1345634" y="0"/>
                  </a:moveTo>
                  <a:lnTo>
                    <a:pt x="0" y="523189"/>
                  </a:lnTo>
                </a:path>
              </a:pathLst>
            </a:custGeom>
            <a:ln w="9524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2050628" y="2002301"/>
              <a:ext cx="46355" cy="30480"/>
            </a:xfrm>
            <a:custGeom>
              <a:avLst/>
              <a:gdLst/>
              <a:ahLst/>
              <a:cxnLst/>
              <a:rect l="l" t="t" r="r" b="b"/>
              <a:pathLst>
                <a:path w="46355" h="30480">
                  <a:moveTo>
                    <a:pt x="0" y="30327"/>
                  </a:moveTo>
                  <a:lnTo>
                    <a:pt x="34586" y="0"/>
                  </a:lnTo>
                  <a:lnTo>
                    <a:pt x="45988" y="29326"/>
                  </a:lnTo>
                  <a:lnTo>
                    <a:pt x="0" y="30327"/>
                  </a:lnTo>
                  <a:close/>
                </a:path>
              </a:pathLst>
            </a:custGeom>
            <a:solidFill>
              <a:srgbClr val="00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050628" y="2002301"/>
              <a:ext cx="46355" cy="30480"/>
            </a:xfrm>
            <a:custGeom>
              <a:avLst/>
              <a:gdLst/>
              <a:ahLst/>
              <a:cxnLst/>
              <a:rect l="l" t="t" r="r" b="b"/>
              <a:pathLst>
                <a:path w="46355" h="30480">
                  <a:moveTo>
                    <a:pt x="34586" y="0"/>
                  </a:moveTo>
                  <a:lnTo>
                    <a:pt x="0" y="30327"/>
                  </a:lnTo>
                  <a:lnTo>
                    <a:pt x="45988" y="29326"/>
                  </a:lnTo>
                  <a:lnTo>
                    <a:pt x="34586" y="0"/>
                  </a:lnTo>
                  <a:close/>
                </a:path>
              </a:pathLst>
            </a:custGeom>
            <a:ln w="9524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4" name="object 24"/>
          <p:cNvGrpSpPr/>
          <p:nvPr/>
        </p:nvGrpSpPr>
        <p:grpSpPr>
          <a:xfrm>
            <a:off x="3971899" y="2552604"/>
            <a:ext cx="2357120" cy="41275"/>
            <a:chOff x="3971899" y="2552604"/>
            <a:chExt cx="2357120" cy="41275"/>
          </a:xfrm>
        </p:grpSpPr>
        <p:sp>
          <p:nvSpPr>
            <p:cNvPr id="25" name="object 25"/>
            <p:cNvSpPr/>
            <p:nvPr/>
          </p:nvSpPr>
          <p:spPr>
            <a:xfrm>
              <a:off x="3971899" y="2573099"/>
              <a:ext cx="2308860" cy="0"/>
            </a:xfrm>
            <a:custGeom>
              <a:avLst/>
              <a:gdLst/>
              <a:ahLst/>
              <a:cxnLst/>
              <a:rect l="l" t="t" r="r" b="b"/>
              <a:pathLst>
                <a:path w="2308860">
                  <a:moveTo>
                    <a:pt x="0" y="0"/>
                  </a:moveTo>
                  <a:lnTo>
                    <a:pt x="2308649" y="0"/>
                  </a:lnTo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6280549" y="2557367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4" h="31750">
                  <a:moveTo>
                    <a:pt x="0" y="31465"/>
                  </a:moveTo>
                  <a:lnTo>
                    <a:pt x="0" y="0"/>
                  </a:lnTo>
                  <a:lnTo>
                    <a:pt x="43225" y="15732"/>
                  </a:lnTo>
                  <a:lnTo>
                    <a:pt x="0" y="31465"/>
                  </a:lnTo>
                  <a:close/>
                </a:path>
              </a:pathLst>
            </a:custGeom>
            <a:solidFill>
              <a:srgbClr val="66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6280549" y="2557367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4" h="31750">
                  <a:moveTo>
                    <a:pt x="0" y="31465"/>
                  </a:moveTo>
                  <a:lnTo>
                    <a:pt x="43225" y="15732"/>
                  </a:lnTo>
                  <a:lnTo>
                    <a:pt x="0" y="0"/>
                  </a:lnTo>
                  <a:lnTo>
                    <a:pt x="0" y="31465"/>
                  </a:lnTo>
                  <a:close/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8" name="object 28"/>
          <p:cNvSpPr txBox="1"/>
          <p:nvPr/>
        </p:nvSpPr>
        <p:spPr>
          <a:xfrm>
            <a:off x="3915450" y="2774831"/>
            <a:ext cx="2413000" cy="57594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699"/>
              </a:lnSpc>
              <a:spcBef>
                <a:spcPts val="85"/>
              </a:spcBef>
            </a:pPr>
            <a:r>
              <a:rPr sz="1800" dirty="0">
                <a:latin typeface="Arial MT"/>
                <a:cs typeface="Arial MT"/>
              </a:rPr>
              <a:t>convolve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(slide)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over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spc="-25" dirty="0">
                <a:latin typeface="Arial MT"/>
                <a:cs typeface="Arial MT"/>
              </a:rPr>
              <a:t>all </a:t>
            </a:r>
            <a:r>
              <a:rPr sz="1800" dirty="0">
                <a:latin typeface="Arial MT"/>
                <a:cs typeface="Arial MT"/>
              </a:rPr>
              <a:t>spatial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locations</a:t>
            </a:r>
            <a:endParaRPr sz="1800">
              <a:latin typeface="Arial MT"/>
              <a:cs typeface="Arial MT"/>
            </a:endParaRPr>
          </a:p>
        </p:txBody>
      </p:sp>
      <p:grpSp>
        <p:nvGrpSpPr>
          <p:cNvPr id="29" name="object 29"/>
          <p:cNvGrpSpPr/>
          <p:nvPr/>
        </p:nvGrpSpPr>
        <p:grpSpPr>
          <a:xfrm>
            <a:off x="7065425" y="1181324"/>
            <a:ext cx="975994" cy="2777490"/>
            <a:chOff x="7065425" y="1181324"/>
            <a:chExt cx="975994" cy="2777490"/>
          </a:xfrm>
        </p:grpSpPr>
        <p:sp>
          <p:nvSpPr>
            <p:cNvPr id="30" name="object 30"/>
            <p:cNvSpPr/>
            <p:nvPr/>
          </p:nvSpPr>
          <p:spPr>
            <a:xfrm>
              <a:off x="7074950" y="2055024"/>
              <a:ext cx="92710" cy="1894205"/>
            </a:xfrm>
            <a:custGeom>
              <a:avLst/>
              <a:gdLst/>
              <a:ahLst/>
              <a:cxnLst/>
              <a:rect l="l" t="t" r="r" b="b"/>
              <a:pathLst>
                <a:path w="92709" h="1894204">
                  <a:moveTo>
                    <a:pt x="92225" y="1893725"/>
                  </a:moveTo>
                  <a:lnTo>
                    <a:pt x="0" y="1893725"/>
                  </a:lnTo>
                  <a:lnTo>
                    <a:pt x="0" y="0"/>
                  </a:lnTo>
                  <a:lnTo>
                    <a:pt x="92225" y="0"/>
                  </a:lnTo>
                  <a:lnTo>
                    <a:pt x="92225" y="1893725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7167176" y="1190849"/>
              <a:ext cx="864235" cy="2758440"/>
            </a:xfrm>
            <a:custGeom>
              <a:avLst/>
              <a:gdLst/>
              <a:ahLst/>
              <a:cxnLst/>
              <a:rect l="l" t="t" r="r" b="b"/>
              <a:pathLst>
                <a:path w="864234" h="2758440">
                  <a:moveTo>
                    <a:pt x="0" y="2757899"/>
                  </a:moveTo>
                  <a:lnTo>
                    <a:pt x="0" y="864174"/>
                  </a:lnTo>
                  <a:lnTo>
                    <a:pt x="864174" y="0"/>
                  </a:lnTo>
                  <a:lnTo>
                    <a:pt x="864174" y="1893725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7074950" y="1190849"/>
              <a:ext cx="956944" cy="864235"/>
            </a:xfrm>
            <a:custGeom>
              <a:avLst/>
              <a:gdLst/>
              <a:ahLst/>
              <a:cxnLst/>
              <a:rect l="l" t="t" r="r" b="b"/>
              <a:pathLst>
                <a:path w="956945" h="864235">
                  <a:moveTo>
                    <a:pt x="92225" y="864174"/>
                  </a:moveTo>
                  <a:lnTo>
                    <a:pt x="0" y="864174"/>
                  </a:lnTo>
                  <a:lnTo>
                    <a:pt x="864174" y="0"/>
                  </a:lnTo>
                  <a:lnTo>
                    <a:pt x="956399" y="0"/>
                  </a:lnTo>
                  <a:lnTo>
                    <a:pt x="92225" y="864174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7074950" y="119084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5" h="2758440">
                  <a:moveTo>
                    <a:pt x="0" y="864174"/>
                  </a:moveTo>
                  <a:lnTo>
                    <a:pt x="864174" y="0"/>
                  </a:lnTo>
                  <a:lnTo>
                    <a:pt x="956399" y="0"/>
                  </a:lnTo>
                  <a:lnTo>
                    <a:pt x="956399" y="1893725"/>
                  </a:lnTo>
                  <a:lnTo>
                    <a:pt x="92225" y="2757899"/>
                  </a:lnTo>
                  <a:lnTo>
                    <a:pt x="0" y="2757899"/>
                  </a:lnTo>
                  <a:lnTo>
                    <a:pt x="0" y="864174"/>
                  </a:lnTo>
                  <a:close/>
                </a:path>
                <a:path w="956945" h="2758440">
                  <a:moveTo>
                    <a:pt x="0" y="864174"/>
                  </a:moveTo>
                  <a:lnTo>
                    <a:pt x="92225" y="864174"/>
                  </a:lnTo>
                  <a:lnTo>
                    <a:pt x="956399" y="0"/>
                  </a:lnTo>
                </a:path>
                <a:path w="956945" h="2758440">
                  <a:moveTo>
                    <a:pt x="92225" y="864174"/>
                  </a:moveTo>
                  <a:lnTo>
                    <a:pt x="92225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4" name="object 34"/>
          <p:cNvSpPr txBox="1"/>
          <p:nvPr/>
        </p:nvSpPr>
        <p:spPr>
          <a:xfrm>
            <a:off x="7153374" y="587555"/>
            <a:ext cx="162369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0000FF"/>
                </a:solidFill>
                <a:latin typeface="Arial"/>
                <a:cs typeface="Arial"/>
              </a:rPr>
              <a:t>activation</a:t>
            </a:r>
            <a:r>
              <a:rPr sz="1800" b="1" spc="-50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1800" b="1" spc="-25" dirty="0">
                <a:solidFill>
                  <a:srgbClr val="0000FF"/>
                </a:solidFill>
                <a:latin typeface="Arial"/>
                <a:cs typeface="Arial"/>
              </a:rPr>
              <a:t>map</a:t>
            </a:r>
            <a:endParaRPr sz="1800">
              <a:latin typeface="Arial"/>
              <a:cs typeface="Arial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1236912" y="3968017"/>
            <a:ext cx="153035" cy="2813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90"/>
              </a:lnSpc>
            </a:pPr>
            <a:r>
              <a:rPr sz="1800" spc="-50" dirty="0">
                <a:latin typeface="Arial MT"/>
                <a:cs typeface="Arial MT"/>
              </a:rPr>
              <a:t>3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7032469" y="3989864"/>
            <a:ext cx="153035" cy="2813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90"/>
              </a:lnSpc>
            </a:pPr>
            <a:r>
              <a:rPr sz="1800" spc="-50" dirty="0">
                <a:latin typeface="Arial MT"/>
                <a:cs typeface="Arial MT"/>
              </a:rPr>
              <a:t>1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7699978" y="3512531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28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8104378" y="2101543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28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065425" y="1181324"/>
            <a:ext cx="1353820" cy="2777490"/>
            <a:chOff x="7065425" y="1181324"/>
            <a:chExt cx="1353820" cy="2777490"/>
          </a:xfrm>
        </p:grpSpPr>
        <p:sp>
          <p:nvSpPr>
            <p:cNvPr id="3" name="object 3"/>
            <p:cNvSpPr/>
            <p:nvPr/>
          </p:nvSpPr>
          <p:spPr>
            <a:xfrm>
              <a:off x="7074950" y="2055024"/>
              <a:ext cx="92710" cy="1894205"/>
            </a:xfrm>
            <a:custGeom>
              <a:avLst/>
              <a:gdLst/>
              <a:ahLst/>
              <a:cxnLst/>
              <a:rect l="l" t="t" r="r" b="b"/>
              <a:pathLst>
                <a:path w="92709" h="1894204">
                  <a:moveTo>
                    <a:pt x="92225" y="1893725"/>
                  </a:moveTo>
                  <a:lnTo>
                    <a:pt x="0" y="1893725"/>
                  </a:lnTo>
                  <a:lnTo>
                    <a:pt x="0" y="0"/>
                  </a:lnTo>
                  <a:lnTo>
                    <a:pt x="92225" y="0"/>
                  </a:lnTo>
                  <a:lnTo>
                    <a:pt x="92225" y="1893725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7167176" y="1190849"/>
              <a:ext cx="864235" cy="2758440"/>
            </a:xfrm>
            <a:custGeom>
              <a:avLst/>
              <a:gdLst/>
              <a:ahLst/>
              <a:cxnLst/>
              <a:rect l="l" t="t" r="r" b="b"/>
              <a:pathLst>
                <a:path w="864234" h="2758440">
                  <a:moveTo>
                    <a:pt x="0" y="2757899"/>
                  </a:moveTo>
                  <a:lnTo>
                    <a:pt x="0" y="864174"/>
                  </a:lnTo>
                  <a:lnTo>
                    <a:pt x="864174" y="0"/>
                  </a:lnTo>
                  <a:lnTo>
                    <a:pt x="864174" y="1893725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074950" y="1190849"/>
              <a:ext cx="956944" cy="864235"/>
            </a:xfrm>
            <a:custGeom>
              <a:avLst/>
              <a:gdLst/>
              <a:ahLst/>
              <a:cxnLst/>
              <a:rect l="l" t="t" r="r" b="b"/>
              <a:pathLst>
                <a:path w="956945" h="864235">
                  <a:moveTo>
                    <a:pt x="92225" y="864174"/>
                  </a:moveTo>
                  <a:lnTo>
                    <a:pt x="0" y="864174"/>
                  </a:lnTo>
                  <a:lnTo>
                    <a:pt x="864174" y="0"/>
                  </a:lnTo>
                  <a:lnTo>
                    <a:pt x="956399" y="0"/>
                  </a:lnTo>
                  <a:lnTo>
                    <a:pt x="92225" y="864174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074950" y="119084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5" h="2758440">
                  <a:moveTo>
                    <a:pt x="0" y="864174"/>
                  </a:moveTo>
                  <a:lnTo>
                    <a:pt x="864174" y="0"/>
                  </a:lnTo>
                  <a:lnTo>
                    <a:pt x="956399" y="0"/>
                  </a:lnTo>
                  <a:lnTo>
                    <a:pt x="956399" y="1893725"/>
                  </a:lnTo>
                  <a:lnTo>
                    <a:pt x="92225" y="2757899"/>
                  </a:lnTo>
                  <a:lnTo>
                    <a:pt x="0" y="2757899"/>
                  </a:lnTo>
                  <a:lnTo>
                    <a:pt x="0" y="864174"/>
                  </a:lnTo>
                  <a:close/>
                </a:path>
                <a:path w="956945" h="2758440">
                  <a:moveTo>
                    <a:pt x="0" y="864174"/>
                  </a:moveTo>
                  <a:lnTo>
                    <a:pt x="92225" y="864174"/>
                  </a:lnTo>
                  <a:lnTo>
                    <a:pt x="956399" y="0"/>
                  </a:lnTo>
                </a:path>
                <a:path w="956945" h="2758440">
                  <a:moveTo>
                    <a:pt x="92225" y="864174"/>
                  </a:moveTo>
                  <a:lnTo>
                    <a:pt x="92225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452928" y="2055024"/>
              <a:ext cx="92710" cy="1894205"/>
            </a:xfrm>
            <a:custGeom>
              <a:avLst/>
              <a:gdLst/>
              <a:ahLst/>
              <a:cxnLst/>
              <a:rect l="l" t="t" r="r" b="b"/>
              <a:pathLst>
                <a:path w="92709" h="1894204">
                  <a:moveTo>
                    <a:pt x="92225" y="1893725"/>
                  </a:moveTo>
                  <a:lnTo>
                    <a:pt x="0" y="1893725"/>
                  </a:lnTo>
                  <a:lnTo>
                    <a:pt x="0" y="0"/>
                  </a:lnTo>
                  <a:lnTo>
                    <a:pt x="92225" y="0"/>
                  </a:lnTo>
                  <a:lnTo>
                    <a:pt x="92225" y="1893725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545154" y="1190849"/>
              <a:ext cx="864235" cy="2758440"/>
            </a:xfrm>
            <a:custGeom>
              <a:avLst/>
              <a:gdLst/>
              <a:ahLst/>
              <a:cxnLst/>
              <a:rect l="l" t="t" r="r" b="b"/>
              <a:pathLst>
                <a:path w="864234" h="2758440">
                  <a:moveTo>
                    <a:pt x="0" y="2757899"/>
                  </a:moveTo>
                  <a:lnTo>
                    <a:pt x="0" y="864174"/>
                  </a:lnTo>
                  <a:lnTo>
                    <a:pt x="864173" y="0"/>
                  </a:lnTo>
                  <a:lnTo>
                    <a:pt x="864173" y="1893725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ADBBA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452928" y="1190849"/>
              <a:ext cx="956944" cy="864235"/>
            </a:xfrm>
            <a:custGeom>
              <a:avLst/>
              <a:gdLst/>
              <a:ahLst/>
              <a:cxnLst/>
              <a:rect l="l" t="t" r="r" b="b"/>
              <a:pathLst>
                <a:path w="956945" h="864235">
                  <a:moveTo>
                    <a:pt x="92225" y="864174"/>
                  </a:moveTo>
                  <a:lnTo>
                    <a:pt x="0" y="864174"/>
                  </a:lnTo>
                  <a:lnTo>
                    <a:pt x="864174" y="0"/>
                  </a:lnTo>
                  <a:lnTo>
                    <a:pt x="956399" y="0"/>
                  </a:lnTo>
                  <a:lnTo>
                    <a:pt x="92225" y="864174"/>
                  </a:lnTo>
                  <a:close/>
                </a:path>
              </a:pathLst>
            </a:custGeom>
            <a:solidFill>
              <a:srgbClr val="E0EED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452928" y="119084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5" h="2758440">
                  <a:moveTo>
                    <a:pt x="0" y="864174"/>
                  </a:moveTo>
                  <a:lnTo>
                    <a:pt x="864174" y="0"/>
                  </a:lnTo>
                  <a:lnTo>
                    <a:pt x="956399" y="0"/>
                  </a:lnTo>
                  <a:lnTo>
                    <a:pt x="956399" y="1893725"/>
                  </a:lnTo>
                  <a:lnTo>
                    <a:pt x="92225" y="2757899"/>
                  </a:lnTo>
                  <a:lnTo>
                    <a:pt x="0" y="2757899"/>
                  </a:lnTo>
                  <a:lnTo>
                    <a:pt x="0" y="864174"/>
                  </a:lnTo>
                  <a:close/>
                </a:path>
                <a:path w="956945" h="2758440">
                  <a:moveTo>
                    <a:pt x="0" y="864174"/>
                  </a:moveTo>
                  <a:lnTo>
                    <a:pt x="92225" y="864174"/>
                  </a:lnTo>
                  <a:lnTo>
                    <a:pt x="956399" y="0"/>
                  </a:lnTo>
                </a:path>
                <a:path w="956945" h="2758440">
                  <a:moveTo>
                    <a:pt x="92225" y="864174"/>
                  </a:moveTo>
                  <a:lnTo>
                    <a:pt x="92225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1" name="object 11"/>
          <p:cNvGrpSpPr/>
          <p:nvPr/>
        </p:nvGrpSpPr>
        <p:grpSpPr>
          <a:xfrm>
            <a:off x="1628874" y="2153324"/>
            <a:ext cx="1898014" cy="833119"/>
            <a:chOff x="1628874" y="2153324"/>
            <a:chExt cx="1898014" cy="833119"/>
          </a:xfrm>
        </p:grpSpPr>
        <p:sp>
          <p:nvSpPr>
            <p:cNvPr id="12" name="object 12"/>
            <p:cNvSpPr/>
            <p:nvPr/>
          </p:nvSpPr>
          <p:spPr>
            <a:xfrm>
              <a:off x="1638399" y="2313547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80" h="663575">
                  <a:moveTo>
                    <a:pt x="131602" y="663202"/>
                  </a:moveTo>
                  <a:lnTo>
                    <a:pt x="0" y="663202"/>
                  </a:lnTo>
                  <a:lnTo>
                    <a:pt x="0" y="0"/>
                  </a:lnTo>
                  <a:lnTo>
                    <a:pt x="131602" y="0"/>
                  </a:lnTo>
                  <a:lnTo>
                    <a:pt x="131602" y="663202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770002" y="2162849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30" h="814069">
                  <a:moveTo>
                    <a:pt x="0" y="813899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150697" y="663202"/>
                  </a:lnTo>
                  <a:lnTo>
                    <a:pt x="0" y="813899"/>
                  </a:lnTo>
                  <a:close/>
                </a:path>
              </a:pathLst>
            </a:custGeom>
            <a:solidFill>
              <a:srgbClr val="ADBBA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638399" y="2162849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30">
                  <a:moveTo>
                    <a:pt x="131602" y="150697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282299" y="0"/>
                  </a:lnTo>
                  <a:lnTo>
                    <a:pt x="131602" y="150697"/>
                  </a:lnTo>
                  <a:close/>
                </a:path>
              </a:pathLst>
            </a:custGeom>
            <a:solidFill>
              <a:srgbClr val="E0EED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638399" y="2162849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69">
                  <a:moveTo>
                    <a:pt x="0" y="150697"/>
                  </a:moveTo>
                  <a:lnTo>
                    <a:pt x="150697" y="0"/>
                  </a:lnTo>
                  <a:lnTo>
                    <a:pt x="282299" y="0"/>
                  </a:lnTo>
                  <a:lnTo>
                    <a:pt x="282299" y="663202"/>
                  </a:lnTo>
                  <a:lnTo>
                    <a:pt x="131602" y="813899"/>
                  </a:lnTo>
                  <a:lnTo>
                    <a:pt x="0" y="813899"/>
                  </a:lnTo>
                  <a:lnTo>
                    <a:pt x="0" y="150697"/>
                  </a:lnTo>
                  <a:close/>
                </a:path>
                <a:path w="282575" h="814069">
                  <a:moveTo>
                    <a:pt x="0" y="150697"/>
                  </a:moveTo>
                  <a:lnTo>
                    <a:pt x="131602" y="150697"/>
                  </a:lnTo>
                  <a:lnTo>
                    <a:pt x="282299" y="0"/>
                  </a:lnTo>
                </a:path>
                <a:path w="282575" h="814069">
                  <a:moveTo>
                    <a:pt x="131602" y="150697"/>
                  </a:moveTo>
                  <a:lnTo>
                    <a:pt x="131602" y="813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3234649" y="2428649"/>
              <a:ext cx="282575" cy="282575"/>
            </a:xfrm>
            <a:custGeom>
              <a:avLst/>
              <a:gdLst/>
              <a:ahLst/>
              <a:cxnLst/>
              <a:rect l="l" t="t" r="r" b="b"/>
              <a:pathLst>
                <a:path w="282575" h="282575">
                  <a:moveTo>
                    <a:pt x="141149" y="282299"/>
                  </a:moveTo>
                  <a:lnTo>
                    <a:pt x="96535" y="275104"/>
                  </a:lnTo>
                  <a:lnTo>
                    <a:pt x="57788" y="255066"/>
                  </a:lnTo>
                  <a:lnTo>
                    <a:pt x="27233" y="224511"/>
                  </a:lnTo>
                  <a:lnTo>
                    <a:pt x="7195" y="185764"/>
                  </a:lnTo>
                  <a:lnTo>
                    <a:pt x="0" y="141149"/>
                  </a:lnTo>
                  <a:lnTo>
                    <a:pt x="7195" y="96535"/>
                  </a:lnTo>
                  <a:lnTo>
                    <a:pt x="27233" y="57788"/>
                  </a:lnTo>
                  <a:lnTo>
                    <a:pt x="57788" y="27233"/>
                  </a:lnTo>
                  <a:lnTo>
                    <a:pt x="96535" y="7195"/>
                  </a:lnTo>
                  <a:lnTo>
                    <a:pt x="141149" y="0"/>
                  </a:lnTo>
                  <a:lnTo>
                    <a:pt x="168815" y="2737"/>
                  </a:lnTo>
                  <a:lnTo>
                    <a:pt x="219460" y="23714"/>
                  </a:lnTo>
                  <a:lnTo>
                    <a:pt x="258585" y="62839"/>
                  </a:lnTo>
                  <a:lnTo>
                    <a:pt x="279562" y="113484"/>
                  </a:lnTo>
                  <a:lnTo>
                    <a:pt x="282299" y="141149"/>
                  </a:lnTo>
                  <a:lnTo>
                    <a:pt x="275104" y="185764"/>
                  </a:lnTo>
                  <a:lnTo>
                    <a:pt x="255066" y="224511"/>
                  </a:lnTo>
                  <a:lnTo>
                    <a:pt x="224511" y="255066"/>
                  </a:lnTo>
                  <a:lnTo>
                    <a:pt x="185764" y="275104"/>
                  </a:lnTo>
                  <a:lnTo>
                    <a:pt x="141149" y="282299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1745149" y="2183099"/>
              <a:ext cx="1772285" cy="786130"/>
            </a:xfrm>
            <a:custGeom>
              <a:avLst/>
              <a:gdLst/>
              <a:ahLst/>
              <a:cxnLst/>
              <a:rect l="l" t="t" r="r" b="b"/>
              <a:pathLst>
                <a:path w="1772285" h="786130">
                  <a:moveTo>
                    <a:pt x="1489499" y="386699"/>
                  </a:moveTo>
                  <a:lnTo>
                    <a:pt x="1496695" y="342085"/>
                  </a:lnTo>
                  <a:lnTo>
                    <a:pt x="1516733" y="303338"/>
                  </a:lnTo>
                  <a:lnTo>
                    <a:pt x="1547288" y="272783"/>
                  </a:lnTo>
                  <a:lnTo>
                    <a:pt x="1586035" y="252745"/>
                  </a:lnTo>
                  <a:lnTo>
                    <a:pt x="1630649" y="245549"/>
                  </a:lnTo>
                  <a:lnTo>
                    <a:pt x="1684665" y="256294"/>
                  </a:lnTo>
                  <a:lnTo>
                    <a:pt x="1730458" y="286891"/>
                  </a:lnTo>
                  <a:lnTo>
                    <a:pt x="1761055" y="332684"/>
                  </a:lnTo>
                  <a:lnTo>
                    <a:pt x="1771799" y="386699"/>
                  </a:lnTo>
                  <a:lnTo>
                    <a:pt x="1764604" y="431314"/>
                  </a:lnTo>
                  <a:lnTo>
                    <a:pt x="1744566" y="470061"/>
                  </a:lnTo>
                  <a:lnTo>
                    <a:pt x="1714011" y="500616"/>
                  </a:lnTo>
                  <a:lnTo>
                    <a:pt x="1675264" y="520654"/>
                  </a:lnTo>
                  <a:lnTo>
                    <a:pt x="1630649" y="527849"/>
                  </a:lnTo>
                  <a:lnTo>
                    <a:pt x="1586035" y="520654"/>
                  </a:lnTo>
                  <a:lnTo>
                    <a:pt x="1547288" y="500616"/>
                  </a:lnTo>
                  <a:lnTo>
                    <a:pt x="1516733" y="470061"/>
                  </a:lnTo>
                  <a:lnTo>
                    <a:pt x="1496695" y="431314"/>
                  </a:lnTo>
                  <a:lnTo>
                    <a:pt x="1489499" y="386699"/>
                  </a:lnTo>
                  <a:close/>
                </a:path>
                <a:path w="1772285" h="786130">
                  <a:moveTo>
                    <a:pt x="0" y="785699"/>
                  </a:moveTo>
                  <a:lnTo>
                    <a:pt x="1489499" y="386699"/>
                  </a:lnTo>
                </a:path>
                <a:path w="1772285" h="786130">
                  <a:moveTo>
                    <a:pt x="19499" y="149399"/>
                  </a:moveTo>
                  <a:lnTo>
                    <a:pt x="1489499" y="386699"/>
                  </a:lnTo>
                </a:path>
                <a:path w="1772285" h="786130">
                  <a:moveTo>
                    <a:pt x="155699" y="0"/>
                  </a:moveTo>
                  <a:lnTo>
                    <a:pt x="1489499" y="386699"/>
                  </a:lnTo>
                </a:path>
                <a:path w="1772285" h="786130">
                  <a:moveTo>
                    <a:pt x="181799" y="636299"/>
                  </a:moveTo>
                  <a:lnTo>
                    <a:pt x="1489499" y="3866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1907525" y="3554731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32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271825" y="1481556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32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236912" y="3946363"/>
            <a:ext cx="153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latin typeface="Arial MT"/>
                <a:cs typeface="Arial MT"/>
              </a:rPr>
              <a:t>3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93900" y="127734"/>
            <a:ext cx="30956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latin typeface="Arial MT"/>
                <a:cs typeface="Arial MT"/>
              </a:rPr>
              <a:t>Convolution</a:t>
            </a:r>
            <a:r>
              <a:rPr sz="3000" spc="-55" dirty="0">
                <a:latin typeface="Arial MT"/>
                <a:cs typeface="Arial MT"/>
              </a:rPr>
              <a:t> </a:t>
            </a:r>
            <a:r>
              <a:rPr sz="3000" spc="-10" dirty="0">
                <a:latin typeface="Arial MT"/>
                <a:cs typeface="Arial MT"/>
              </a:rPr>
              <a:t>Layer</a:t>
            </a:r>
            <a:endParaRPr sz="3000">
              <a:latin typeface="Arial MT"/>
              <a:cs typeface="Arial MT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3552750" y="829307"/>
            <a:ext cx="2092325" cy="753110"/>
          </a:xfrm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12700" marR="5080">
              <a:lnSpc>
                <a:spcPts val="2850"/>
              </a:lnSpc>
              <a:spcBef>
                <a:spcPts val="220"/>
              </a:spcBef>
            </a:pPr>
            <a:r>
              <a:rPr sz="2400" dirty="0">
                <a:solidFill>
                  <a:srgbClr val="FF0000"/>
                </a:solidFill>
                <a:latin typeface="Arial MT"/>
                <a:cs typeface="Arial MT"/>
              </a:rPr>
              <a:t>32x32x3</a:t>
            </a:r>
            <a:r>
              <a:rPr sz="2400" spc="-130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0000"/>
                </a:solidFill>
                <a:latin typeface="Arial MT"/>
                <a:cs typeface="Arial MT"/>
              </a:rPr>
              <a:t>image </a:t>
            </a:r>
            <a:r>
              <a:rPr sz="2400" dirty="0">
                <a:solidFill>
                  <a:srgbClr val="37761C"/>
                </a:solidFill>
                <a:latin typeface="Arial MT"/>
                <a:cs typeface="Arial MT"/>
              </a:rPr>
              <a:t>5x5x3</a:t>
            </a:r>
            <a:r>
              <a:rPr sz="2400" spc="-90" dirty="0">
                <a:solidFill>
                  <a:srgbClr val="37761C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37761C"/>
                </a:solidFill>
                <a:latin typeface="Arial MT"/>
                <a:cs typeface="Arial MT"/>
              </a:rPr>
              <a:t>filter</a:t>
            </a:r>
            <a:endParaRPr sz="2400">
              <a:latin typeface="Arial MT"/>
              <a:cs typeface="Arial MT"/>
            </a:endParaRPr>
          </a:p>
        </p:txBody>
      </p:sp>
      <p:grpSp>
        <p:nvGrpSpPr>
          <p:cNvPr id="23" name="object 23"/>
          <p:cNvGrpSpPr/>
          <p:nvPr/>
        </p:nvGrpSpPr>
        <p:grpSpPr>
          <a:xfrm>
            <a:off x="2357437" y="1005487"/>
            <a:ext cx="980440" cy="245110"/>
            <a:chOff x="2357437" y="1005487"/>
            <a:chExt cx="980440" cy="245110"/>
          </a:xfrm>
        </p:grpSpPr>
        <p:sp>
          <p:nvSpPr>
            <p:cNvPr id="24" name="object 24"/>
            <p:cNvSpPr/>
            <p:nvPr/>
          </p:nvSpPr>
          <p:spPr>
            <a:xfrm>
              <a:off x="2404262" y="1010249"/>
              <a:ext cx="929005" cy="220345"/>
            </a:xfrm>
            <a:custGeom>
              <a:avLst/>
              <a:gdLst/>
              <a:ahLst/>
              <a:cxnLst/>
              <a:rect l="l" t="t" r="r" b="b"/>
              <a:pathLst>
                <a:path w="929004" h="220344">
                  <a:moveTo>
                    <a:pt x="928687" y="0"/>
                  </a:moveTo>
                  <a:lnTo>
                    <a:pt x="0" y="219930"/>
                  </a:lnTo>
                </a:path>
              </a:pathLst>
            </a:custGeom>
            <a:ln w="9524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2362199" y="1214870"/>
              <a:ext cx="45720" cy="31115"/>
            </a:xfrm>
            <a:custGeom>
              <a:avLst/>
              <a:gdLst/>
              <a:ahLst/>
              <a:cxnLst/>
              <a:rect l="l" t="t" r="r" b="b"/>
              <a:pathLst>
                <a:path w="45719" h="31115">
                  <a:moveTo>
                    <a:pt x="45687" y="30618"/>
                  </a:moveTo>
                  <a:lnTo>
                    <a:pt x="0" y="25270"/>
                  </a:lnTo>
                  <a:lnTo>
                    <a:pt x="38436" y="0"/>
                  </a:lnTo>
                  <a:lnTo>
                    <a:pt x="45687" y="30618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2362199" y="1214870"/>
              <a:ext cx="45720" cy="31115"/>
            </a:xfrm>
            <a:custGeom>
              <a:avLst/>
              <a:gdLst/>
              <a:ahLst/>
              <a:cxnLst/>
              <a:rect l="l" t="t" r="r" b="b"/>
              <a:pathLst>
                <a:path w="45719" h="31115">
                  <a:moveTo>
                    <a:pt x="38436" y="0"/>
                  </a:moveTo>
                  <a:lnTo>
                    <a:pt x="0" y="25270"/>
                  </a:lnTo>
                  <a:lnTo>
                    <a:pt x="45687" y="30618"/>
                  </a:lnTo>
                  <a:lnTo>
                    <a:pt x="38436" y="0"/>
                  </a:lnTo>
                  <a:close/>
                </a:path>
              </a:pathLst>
            </a:custGeom>
            <a:ln w="9524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7" name="object 27"/>
          <p:cNvGrpSpPr/>
          <p:nvPr/>
        </p:nvGrpSpPr>
        <p:grpSpPr>
          <a:xfrm>
            <a:off x="1212350" y="1181324"/>
            <a:ext cx="2229485" cy="2777490"/>
            <a:chOff x="1212350" y="1181324"/>
            <a:chExt cx="2229485" cy="2777490"/>
          </a:xfrm>
        </p:grpSpPr>
        <p:sp>
          <p:nvSpPr>
            <p:cNvPr id="28" name="object 28"/>
            <p:cNvSpPr/>
            <p:nvPr/>
          </p:nvSpPr>
          <p:spPr>
            <a:xfrm>
              <a:off x="2090915" y="1493774"/>
              <a:ext cx="1346200" cy="523240"/>
            </a:xfrm>
            <a:custGeom>
              <a:avLst/>
              <a:gdLst/>
              <a:ahLst/>
              <a:cxnLst/>
              <a:rect l="l" t="t" r="r" b="b"/>
              <a:pathLst>
                <a:path w="1346200" h="523239">
                  <a:moveTo>
                    <a:pt x="1345634" y="0"/>
                  </a:moveTo>
                  <a:lnTo>
                    <a:pt x="0" y="523189"/>
                  </a:lnTo>
                </a:path>
              </a:pathLst>
            </a:custGeom>
            <a:ln w="9524">
              <a:solidFill>
                <a:srgbClr val="37761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2050628" y="2002301"/>
              <a:ext cx="46355" cy="30480"/>
            </a:xfrm>
            <a:custGeom>
              <a:avLst/>
              <a:gdLst/>
              <a:ahLst/>
              <a:cxnLst/>
              <a:rect l="l" t="t" r="r" b="b"/>
              <a:pathLst>
                <a:path w="46355" h="30480">
                  <a:moveTo>
                    <a:pt x="0" y="30327"/>
                  </a:moveTo>
                  <a:lnTo>
                    <a:pt x="34586" y="0"/>
                  </a:lnTo>
                  <a:lnTo>
                    <a:pt x="45988" y="29326"/>
                  </a:lnTo>
                  <a:lnTo>
                    <a:pt x="0" y="30327"/>
                  </a:lnTo>
                  <a:close/>
                </a:path>
              </a:pathLst>
            </a:custGeom>
            <a:solidFill>
              <a:srgbClr val="37761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2050628" y="2002301"/>
              <a:ext cx="46355" cy="30480"/>
            </a:xfrm>
            <a:custGeom>
              <a:avLst/>
              <a:gdLst/>
              <a:ahLst/>
              <a:cxnLst/>
              <a:rect l="l" t="t" r="r" b="b"/>
              <a:pathLst>
                <a:path w="46355" h="30480">
                  <a:moveTo>
                    <a:pt x="34586" y="0"/>
                  </a:moveTo>
                  <a:lnTo>
                    <a:pt x="0" y="30327"/>
                  </a:lnTo>
                  <a:lnTo>
                    <a:pt x="45988" y="29326"/>
                  </a:lnTo>
                  <a:lnTo>
                    <a:pt x="34586" y="0"/>
                  </a:lnTo>
                  <a:close/>
                </a:path>
              </a:pathLst>
            </a:custGeom>
            <a:ln w="9524">
              <a:solidFill>
                <a:srgbClr val="37761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1221875" y="1934077"/>
              <a:ext cx="213360" cy="2014855"/>
            </a:xfrm>
            <a:custGeom>
              <a:avLst/>
              <a:gdLst/>
              <a:ahLst/>
              <a:cxnLst/>
              <a:rect l="l" t="t" r="r" b="b"/>
              <a:pathLst>
                <a:path w="213359" h="2014854">
                  <a:moveTo>
                    <a:pt x="213171" y="2014671"/>
                  </a:moveTo>
                  <a:lnTo>
                    <a:pt x="0" y="2014671"/>
                  </a:lnTo>
                  <a:lnTo>
                    <a:pt x="0" y="0"/>
                  </a:lnTo>
                  <a:lnTo>
                    <a:pt x="213171" y="0"/>
                  </a:lnTo>
                  <a:lnTo>
                    <a:pt x="213171" y="2014671"/>
                  </a:lnTo>
                  <a:close/>
                </a:path>
              </a:pathLst>
            </a:custGeom>
            <a:solidFill>
              <a:srgbClr val="F4CCCC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1435047" y="1190849"/>
              <a:ext cx="743585" cy="2758440"/>
            </a:xfrm>
            <a:custGeom>
              <a:avLst/>
              <a:gdLst/>
              <a:ahLst/>
              <a:cxnLst/>
              <a:rect l="l" t="t" r="r" b="b"/>
              <a:pathLst>
                <a:path w="743585" h="2758440">
                  <a:moveTo>
                    <a:pt x="0" y="2757899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743227" y="2014671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C3A3A3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1221875" y="1190849"/>
              <a:ext cx="956944" cy="743585"/>
            </a:xfrm>
            <a:custGeom>
              <a:avLst/>
              <a:gdLst/>
              <a:ahLst/>
              <a:cxnLst/>
              <a:rect l="l" t="t" r="r" b="b"/>
              <a:pathLst>
                <a:path w="956944" h="743585">
                  <a:moveTo>
                    <a:pt x="213171" y="743227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956399" y="0"/>
                  </a:lnTo>
                  <a:lnTo>
                    <a:pt x="213171" y="743227"/>
                  </a:lnTo>
                  <a:close/>
                </a:path>
              </a:pathLst>
            </a:custGeom>
            <a:solidFill>
              <a:srgbClr val="F6D6D6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1221875" y="119084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4" h="2758440">
                  <a:moveTo>
                    <a:pt x="0" y="743227"/>
                  </a:moveTo>
                  <a:lnTo>
                    <a:pt x="743227" y="0"/>
                  </a:lnTo>
                  <a:lnTo>
                    <a:pt x="956399" y="0"/>
                  </a:lnTo>
                  <a:lnTo>
                    <a:pt x="956399" y="2014671"/>
                  </a:lnTo>
                  <a:lnTo>
                    <a:pt x="213171" y="2757899"/>
                  </a:lnTo>
                  <a:lnTo>
                    <a:pt x="0" y="2757899"/>
                  </a:lnTo>
                  <a:lnTo>
                    <a:pt x="0" y="743227"/>
                  </a:lnTo>
                  <a:close/>
                </a:path>
                <a:path w="956944" h="2758440">
                  <a:moveTo>
                    <a:pt x="0" y="743227"/>
                  </a:moveTo>
                  <a:lnTo>
                    <a:pt x="213171" y="743227"/>
                  </a:lnTo>
                  <a:lnTo>
                    <a:pt x="956399" y="0"/>
                  </a:lnTo>
                </a:path>
                <a:path w="956944" h="2758440">
                  <a:moveTo>
                    <a:pt x="213171" y="743227"/>
                  </a:moveTo>
                  <a:lnTo>
                    <a:pt x="213171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5" name="object 35"/>
          <p:cNvGrpSpPr/>
          <p:nvPr/>
        </p:nvGrpSpPr>
        <p:grpSpPr>
          <a:xfrm>
            <a:off x="3971899" y="2552604"/>
            <a:ext cx="2357120" cy="41275"/>
            <a:chOff x="3971899" y="2552604"/>
            <a:chExt cx="2357120" cy="41275"/>
          </a:xfrm>
        </p:grpSpPr>
        <p:sp>
          <p:nvSpPr>
            <p:cNvPr id="36" name="object 36"/>
            <p:cNvSpPr/>
            <p:nvPr/>
          </p:nvSpPr>
          <p:spPr>
            <a:xfrm>
              <a:off x="3971899" y="2573099"/>
              <a:ext cx="2308860" cy="0"/>
            </a:xfrm>
            <a:custGeom>
              <a:avLst/>
              <a:gdLst/>
              <a:ahLst/>
              <a:cxnLst/>
              <a:rect l="l" t="t" r="r" b="b"/>
              <a:pathLst>
                <a:path w="2308860">
                  <a:moveTo>
                    <a:pt x="0" y="0"/>
                  </a:moveTo>
                  <a:lnTo>
                    <a:pt x="2308649" y="0"/>
                  </a:lnTo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6280549" y="2557367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4" h="31750">
                  <a:moveTo>
                    <a:pt x="0" y="31465"/>
                  </a:moveTo>
                  <a:lnTo>
                    <a:pt x="0" y="0"/>
                  </a:lnTo>
                  <a:lnTo>
                    <a:pt x="43225" y="15732"/>
                  </a:lnTo>
                  <a:lnTo>
                    <a:pt x="0" y="31465"/>
                  </a:lnTo>
                  <a:close/>
                </a:path>
              </a:pathLst>
            </a:custGeom>
            <a:solidFill>
              <a:srgbClr val="66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8"/>
            <p:cNvSpPr/>
            <p:nvPr/>
          </p:nvSpPr>
          <p:spPr>
            <a:xfrm>
              <a:off x="6280549" y="2557367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4" h="31750">
                  <a:moveTo>
                    <a:pt x="0" y="31465"/>
                  </a:moveTo>
                  <a:lnTo>
                    <a:pt x="43225" y="15732"/>
                  </a:lnTo>
                  <a:lnTo>
                    <a:pt x="0" y="0"/>
                  </a:lnTo>
                  <a:lnTo>
                    <a:pt x="0" y="31465"/>
                  </a:lnTo>
                  <a:close/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9" name="object 39"/>
          <p:cNvSpPr txBox="1"/>
          <p:nvPr/>
        </p:nvSpPr>
        <p:spPr>
          <a:xfrm>
            <a:off x="3915450" y="2774831"/>
            <a:ext cx="2413000" cy="57594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699"/>
              </a:lnSpc>
              <a:spcBef>
                <a:spcPts val="85"/>
              </a:spcBef>
            </a:pPr>
            <a:r>
              <a:rPr sz="1800" dirty="0">
                <a:latin typeface="Arial MT"/>
                <a:cs typeface="Arial MT"/>
              </a:rPr>
              <a:t>convolve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(slide)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over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spc="-25" dirty="0">
                <a:latin typeface="Arial MT"/>
                <a:cs typeface="Arial MT"/>
              </a:rPr>
              <a:t>all </a:t>
            </a:r>
            <a:r>
              <a:rPr sz="1800" dirty="0">
                <a:latin typeface="Arial MT"/>
                <a:cs typeface="Arial MT"/>
              </a:rPr>
              <a:t>spatial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locations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7122925" y="816155"/>
            <a:ext cx="17513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Arial"/>
                <a:cs typeface="Arial"/>
              </a:rPr>
              <a:t>activation</a:t>
            </a:r>
            <a:r>
              <a:rPr sz="1800" b="1" spc="-50" dirty="0">
                <a:latin typeface="Arial"/>
                <a:cs typeface="Arial"/>
              </a:rPr>
              <a:t> </a:t>
            </a:r>
            <a:r>
              <a:rPr sz="1800" b="1" spc="-20" dirty="0">
                <a:latin typeface="Arial"/>
                <a:cs typeface="Arial"/>
              </a:rPr>
              <a:t>maps</a:t>
            </a:r>
            <a:endParaRPr sz="1800">
              <a:latin typeface="Arial"/>
              <a:cs typeface="Arial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7410446" y="3968210"/>
            <a:ext cx="153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latin typeface="Arial MT"/>
                <a:cs typeface="Arial MT"/>
              </a:rPr>
              <a:t>1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8077955" y="3512531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28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8482355" y="2101543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28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44" name="object 44"/>
          <p:cNvSpPr txBox="1">
            <a:spLocks noGrp="1"/>
          </p:cNvSpPr>
          <p:nvPr>
            <p:ph type="title"/>
          </p:nvPr>
        </p:nvSpPr>
        <p:spPr>
          <a:xfrm>
            <a:off x="4184575" y="4933"/>
            <a:ext cx="41090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/>
              <a:t>consider</a:t>
            </a:r>
            <a:r>
              <a:rPr sz="2400" spc="-80" dirty="0"/>
              <a:t> </a:t>
            </a:r>
            <a:r>
              <a:rPr sz="2400" dirty="0"/>
              <a:t>a</a:t>
            </a:r>
            <a:r>
              <a:rPr sz="2400" spc="-80" dirty="0"/>
              <a:t> </a:t>
            </a:r>
            <a:r>
              <a:rPr sz="2400" dirty="0"/>
              <a:t>second,</a:t>
            </a:r>
            <a:r>
              <a:rPr sz="2400" spc="-60" dirty="0"/>
              <a:t> </a:t>
            </a:r>
            <a:r>
              <a:rPr sz="2400" dirty="0">
                <a:solidFill>
                  <a:srgbClr val="37761C"/>
                </a:solidFill>
              </a:rPr>
              <a:t>green</a:t>
            </a:r>
            <a:r>
              <a:rPr sz="2400" spc="-75" dirty="0">
                <a:solidFill>
                  <a:srgbClr val="37761C"/>
                </a:solidFill>
              </a:rPr>
              <a:t> </a:t>
            </a:r>
            <a:r>
              <a:rPr sz="2400" spc="-10" dirty="0"/>
              <a:t>filter</a:t>
            </a:r>
            <a:endParaRPr sz="2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12350" y="952724"/>
            <a:ext cx="975994" cy="2777490"/>
            <a:chOff x="1212350" y="952724"/>
            <a:chExt cx="975994" cy="2777490"/>
          </a:xfrm>
        </p:grpSpPr>
        <p:sp>
          <p:nvSpPr>
            <p:cNvPr id="3" name="object 3"/>
            <p:cNvSpPr/>
            <p:nvPr/>
          </p:nvSpPr>
          <p:spPr>
            <a:xfrm>
              <a:off x="1221875" y="1705477"/>
              <a:ext cx="213360" cy="2014855"/>
            </a:xfrm>
            <a:custGeom>
              <a:avLst/>
              <a:gdLst/>
              <a:ahLst/>
              <a:cxnLst/>
              <a:rect l="l" t="t" r="r" b="b"/>
              <a:pathLst>
                <a:path w="213359" h="2014854">
                  <a:moveTo>
                    <a:pt x="213171" y="2014671"/>
                  </a:moveTo>
                  <a:lnTo>
                    <a:pt x="0" y="2014671"/>
                  </a:lnTo>
                  <a:lnTo>
                    <a:pt x="0" y="0"/>
                  </a:lnTo>
                  <a:lnTo>
                    <a:pt x="213171" y="0"/>
                  </a:lnTo>
                  <a:lnTo>
                    <a:pt x="213171" y="2014671"/>
                  </a:lnTo>
                  <a:close/>
                </a:path>
              </a:pathLst>
            </a:custGeom>
            <a:solidFill>
              <a:srgbClr val="F4CCCC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435047" y="962249"/>
              <a:ext cx="743585" cy="2758440"/>
            </a:xfrm>
            <a:custGeom>
              <a:avLst/>
              <a:gdLst/>
              <a:ahLst/>
              <a:cxnLst/>
              <a:rect l="l" t="t" r="r" b="b"/>
              <a:pathLst>
                <a:path w="743585" h="2758440">
                  <a:moveTo>
                    <a:pt x="0" y="2757899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743227" y="2014671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C3A3A3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221875" y="962249"/>
              <a:ext cx="956944" cy="743585"/>
            </a:xfrm>
            <a:custGeom>
              <a:avLst/>
              <a:gdLst/>
              <a:ahLst/>
              <a:cxnLst/>
              <a:rect l="l" t="t" r="r" b="b"/>
              <a:pathLst>
                <a:path w="956944" h="743585">
                  <a:moveTo>
                    <a:pt x="213171" y="743227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956399" y="0"/>
                  </a:lnTo>
                  <a:lnTo>
                    <a:pt x="213171" y="743227"/>
                  </a:lnTo>
                  <a:close/>
                </a:path>
              </a:pathLst>
            </a:custGeom>
            <a:solidFill>
              <a:srgbClr val="F6D6D6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221875" y="96224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4" h="2758440">
                  <a:moveTo>
                    <a:pt x="0" y="743227"/>
                  </a:moveTo>
                  <a:lnTo>
                    <a:pt x="743227" y="0"/>
                  </a:lnTo>
                  <a:lnTo>
                    <a:pt x="956399" y="0"/>
                  </a:lnTo>
                  <a:lnTo>
                    <a:pt x="956399" y="2014671"/>
                  </a:lnTo>
                  <a:lnTo>
                    <a:pt x="213171" y="2757899"/>
                  </a:lnTo>
                  <a:lnTo>
                    <a:pt x="0" y="2757899"/>
                  </a:lnTo>
                  <a:lnTo>
                    <a:pt x="0" y="743227"/>
                  </a:lnTo>
                  <a:close/>
                </a:path>
                <a:path w="956944" h="2758440">
                  <a:moveTo>
                    <a:pt x="0" y="743227"/>
                  </a:moveTo>
                  <a:lnTo>
                    <a:pt x="213171" y="743227"/>
                  </a:lnTo>
                  <a:lnTo>
                    <a:pt x="956399" y="0"/>
                  </a:lnTo>
                </a:path>
                <a:path w="956944" h="2758440">
                  <a:moveTo>
                    <a:pt x="213171" y="743227"/>
                  </a:moveTo>
                  <a:lnTo>
                    <a:pt x="213171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5693824" y="952724"/>
            <a:ext cx="1125220" cy="2777490"/>
            <a:chOff x="5693824" y="952724"/>
            <a:chExt cx="1125220" cy="2777490"/>
          </a:xfrm>
        </p:grpSpPr>
        <p:sp>
          <p:nvSpPr>
            <p:cNvPr id="8" name="object 8"/>
            <p:cNvSpPr/>
            <p:nvPr/>
          </p:nvSpPr>
          <p:spPr>
            <a:xfrm>
              <a:off x="5703349" y="1826424"/>
              <a:ext cx="92710" cy="1894205"/>
            </a:xfrm>
            <a:custGeom>
              <a:avLst/>
              <a:gdLst/>
              <a:ahLst/>
              <a:cxnLst/>
              <a:rect l="l" t="t" r="r" b="b"/>
              <a:pathLst>
                <a:path w="92710" h="1894204">
                  <a:moveTo>
                    <a:pt x="92225" y="1893725"/>
                  </a:moveTo>
                  <a:lnTo>
                    <a:pt x="0" y="1893725"/>
                  </a:lnTo>
                  <a:lnTo>
                    <a:pt x="0" y="0"/>
                  </a:lnTo>
                  <a:lnTo>
                    <a:pt x="92225" y="0"/>
                  </a:lnTo>
                  <a:lnTo>
                    <a:pt x="92225" y="1893725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795575" y="962249"/>
              <a:ext cx="864235" cy="2758440"/>
            </a:xfrm>
            <a:custGeom>
              <a:avLst/>
              <a:gdLst/>
              <a:ahLst/>
              <a:cxnLst/>
              <a:rect l="l" t="t" r="r" b="b"/>
              <a:pathLst>
                <a:path w="864234" h="2758440">
                  <a:moveTo>
                    <a:pt x="0" y="2757899"/>
                  </a:moveTo>
                  <a:lnTo>
                    <a:pt x="0" y="864174"/>
                  </a:lnTo>
                  <a:lnTo>
                    <a:pt x="864174" y="0"/>
                  </a:lnTo>
                  <a:lnTo>
                    <a:pt x="864174" y="1893725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5703349" y="962249"/>
              <a:ext cx="956944" cy="864235"/>
            </a:xfrm>
            <a:custGeom>
              <a:avLst/>
              <a:gdLst/>
              <a:ahLst/>
              <a:cxnLst/>
              <a:rect l="l" t="t" r="r" b="b"/>
              <a:pathLst>
                <a:path w="956945" h="864235">
                  <a:moveTo>
                    <a:pt x="92225" y="864174"/>
                  </a:moveTo>
                  <a:lnTo>
                    <a:pt x="0" y="864174"/>
                  </a:lnTo>
                  <a:lnTo>
                    <a:pt x="864174" y="0"/>
                  </a:lnTo>
                  <a:lnTo>
                    <a:pt x="956399" y="0"/>
                  </a:lnTo>
                  <a:lnTo>
                    <a:pt x="92225" y="864174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5703349" y="96224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5" h="2758440">
                  <a:moveTo>
                    <a:pt x="0" y="864174"/>
                  </a:moveTo>
                  <a:lnTo>
                    <a:pt x="864174" y="0"/>
                  </a:lnTo>
                  <a:lnTo>
                    <a:pt x="956399" y="0"/>
                  </a:lnTo>
                  <a:lnTo>
                    <a:pt x="956399" y="1893725"/>
                  </a:lnTo>
                  <a:lnTo>
                    <a:pt x="92225" y="2757899"/>
                  </a:lnTo>
                  <a:lnTo>
                    <a:pt x="0" y="2757899"/>
                  </a:lnTo>
                  <a:lnTo>
                    <a:pt x="0" y="864174"/>
                  </a:lnTo>
                  <a:close/>
                </a:path>
                <a:path w="956945" h="2758440">
                  <a:moveTo>
                    <a:pt x="0" y="864174"/>
                  </a:moveTo>
                  <a:lnTo>
                    <a:pt x="92225" y="864174"/>
                  </a:lnTo>
                  <a:lnTo>
                    <a:pt x="956399" y="0"/>
                  </a:lnTo>
                </a:path>
                <a:path w="956945" h="2758440">
                  <a:moveTo>
                    <a:pt x="92225" y="864174"/>
                  </a:moveTo>
                  <a:lnTo>
                    <a:pt x="92225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5852727" y="1826424"/>
              <a:ext cx="92710" cy="1894205"/>
            </a:xfrm>
            <a:custGeom>
              <a:avLst/>
              <a:gdLst/>
              <a:ahLst/>
              <a:cxnLst/>
              <a:rect l="l" t="t" r="r" b="b"/>
              <a:pathLst>
                <a:path w="92710" h="1894204">
                  <a:moveTo>
                    <a:pt x="92225" y="1893725"/>
                  </a:moveTo>
                  <a:lnTo>
                    <a:pt x="0" y="1893725"/>
                  </a:lnTo>
                  <a:lnTo>
                    <a:pt x="0" y="0"/>
                  </a:lnTo>
                  <a:lnTo>
                    <a:pt x="92225" y="0"/>
                  </a:lnTo>
                  <a:lnTo>
                    <a:pt x="92225" y="1893725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5944953" y="962249"/>
              <a:ext cx="864235" cy="2758440"/>
            </a:xfrm>
            <a:custGeom>
              <a:avLst/>
              <a:gdLst/>
              <a:ahLst/>
              <a:cxnLst/>
              <a:rect l="l" t="t" r="r" b="b"/>
              <a:pathLst>
                <a:path w="864234" h="2758440">
                  <a:moveTo>
                    <a:pt x="0" y="2757899"/>
                  </a:moveTo>
                  <a:lnTo>
                    <a:pt x="0" y="864174"/>
                  </a:lnTo>
                  <a:lnTo>
                    <a:pt x="864174" y="0"/>
                  </a:lnTo>
                  <a:lnTo>
                    <a:pt x="864174" y="1893725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ADBBA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5852727" y="962249"/>
              <a:ext cx="956944" cy="864235"/>
            </a:xfrm>
            <a:custGeom>
              <a:avLst/>
              <a:gdLst/>
              <a:ahLst/>
              <a:cxnLst/>
              <a:rect l="l" t="t" r="r" b="b"/>
              <a:pathLst>
                <a:path w="956945" h="864235">
                  <a:moveTo>
                    <a:pt x="92225" y="864174"/>
                  </a:moveTo>
                  <a:lnTo>
                    <a:pt x="0" y="864174"/>
                  </a:lnTo>
                  <a:lnTo>
                    <a:pt x="864174" y="0"/>
                  </a:lnTo>
                  <a:lnTo>
                    <a:pt x="956400" y="0"/>
                  </a:lnTo>
                  <a:lnTo>
                    <a:pt x="92225" y="864174"/>
                  </a:lnTo>
                  <a:close/>
                </a:path>
              </a:pathLst>
            </a:custGeom>
            <a:solidFill>
              <a:srgbClr val="E0EED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5852727" y="96224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5" h="2758440">
                  <a:moveTo>
                    <a:pt x="0" y="864174"/>
                  </a:moveTo>
                  <a:lnTo>
                    <a:pt x="864174" y="0"/>
                  </a:lnTo>
                  <a:lnTo>
                    <a:pt x="956400" y="0"/>
                  </a:lnTo>
                  <a:lnTo>
                    <a:pt x="956400" y="1893725"/>
                  </a:lnTo>
                  <a:lnTo>
                    <a:pt x="92225" y="2757899"/>
                  </a:lnTo>
                  <a:lnTo>
                    <a:pt x="0" y="2757899"/>
                  </a:lnTo>
                  <a:lnTo>
                    <a:pt x="0" y="864174"/>
                  </a:lnTo>
                  <a:close/>
                </a:path>
                <a:path w="956945" h="2758440">
                  <a:moveTo>
                    <a:pt x="0" y="864174"/>
                  </a:moveTo>
                  <a:lnTo>
                    <a:pt x="92225" y="864174"/>
                  </a:lnTo>
                  <a:lnTo>
                    <a:pt x="956400" y="0"/>
                  </a:lnTo>
                </a:path>
                <a:path w="956945" h="2758440">
                  <a:moveTo>
                    <a:pt x="92225" y="864174"/>
                  </a:moveTo>
                  <a:lnTo>
                    <a:pt x="92225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1907525" y="3326131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32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271825" y="1252956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32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236912" y="3717763"/>
            <a:ext cx="153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latin typeface="Arial MT"/>
                <a:cs typeface="Arial MT"/>
              </a:rPr>
              <a:t>3</a:t>
            </a:r>
            <a:endParaRPr sz="1800">
              <a:latin typeface="Arial MT"/>
              <a:cs typeface="Arial MT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2828900" y="2324004"/>
            <a:ext cx="2357120" cy="41275"/>
            <a:chOff x="2828900" y="2324004"/>
            <a:chExt cx="2357120" cy="41275"/>
          </a:xfrm>
        </p:grpSpPr>
        <p:sp>
          <p:nvSpPr>
            <p:cNvPr id="20" name="object 20"/>
            <p:cNvSpPr/>
            <p:nvPr/>
          </p:nvSpPr>
          <p:spPr>
            <a:xfrm>
              <a:off x="2828900" y="2344499"/>
              <a:ext cx="2308860" cy="0"/>
            </a:xfrm>
            <a:custGeom>
              <a:avLst/>
              <a:gdLst/>
              <a:ahLst/>
              <a:cxnLst/>
              <a:rect l="l" t="t" r="r" b="b"/>
              <a:pathLst>
                <a:path w="2308860">
                  <a:moveTo>
                    <a:pt x="0" y="0"/>
                  </a:moveTo>
                  <a:lnTo>
                    <a:pt x="2308649" y="0"/>
                  </a:lnTo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5137549" y="2328767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4" h="31750">
                  <a:moveTo>
                    <a:pt x="0" y="31465"/>
                  </a:moveTo>
                  <a:lnTo>
                    <a:pt x="0" y="0"/>
                  </a:lnTo>
                  <a:lnTo>
                    <a:pt x="43225" y="15732"/>
                  </a:lnTo>
                  <a:lnTo>
                    <a:pt x="0" y="31465"/>
                  </a:lnTo>
                  <a:close/>
                </a:path>
              </a:pathLst>
            </a:custGeom>
            <a:solidFill>
              <a:srgbClr val="66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5137549" y="2328767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4" h="31750">
                  <a:moveTo>
                    <a:pt x="0" y="31465"/>
                  </a:moveTo>
                  <a:lnTo>
                    <a:pt x="43225" y="15732"/>
                  </a:lnTo>
                  <a:lnTo>
                    <a:pt x="0" y="0"/>
                  </a:lnTo>
                  <a:lnTo>
                    <a:pt x="0" y="31465"/>
                  </a:lnTo>
                  <a:close/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2924850" y="2393831"/>
            <a:ext cx="18675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Arial MT"/>
                <a:cs typeface="Arial MT"/>
              </a:rPr>
              <a:t>Convolution</a:t>
            </a:r>
            <a:r>
              <a:rPr sz="1800" spc="-55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Layer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5903725" y="587555"/>
            <a:ext cx="17513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Arial"/>
                <a:cs typeface="Arial"/>
              </a:rPr>
              <a:t>activation</a:t>
            </a:r>
            <a:r>
              <a:rPr sz="1800" b="1" spc="-50" dirty="0">
                <a:latin typeface="Arial"/>
                <a:cs typeface="Arial"/>
              </a:rPr>
              <a:t> </a:t>
            </a:r>
            <a:r>
              <a:rPr sz="1800" b="1" spc="-20" dirty="0">
                <a:latin typeface="Arial"/>
                <a:cs typeface="Arial"/>
              </a:rPr>
              <a:t>maps</a:t>
            </a:r>
            <a:endParaRPr sz="1800">
              <a:latin typeface="Arial"/>
              <a:cs typeface="Aria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6038846" y="3739610"/>
            <a:ext cx="153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latin typeface="Arial MT"/>
                <a:cs typeface="Arial MT"/>
              </a:rPr>
              <a:t>6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7094431" y="3303156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28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7586130" y="1722843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28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28" name="object 28"/>
          <p:cNvSpPr txBox="1">
            <a:spLocks noGrp="1"/>
          </p:cNvSpPr>
          <p:nvPr>
            <p:ph type="title"/>
          </p:nvPr>
        </p:nvSpPr>
        <p:spPr>
          <a:xfrm>
            <a:off x="349349" y="157839"/>
            <a:ext cx="819023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/>
              <a:t>For</a:t>
            </a:r>
            <a:r>
              <a:rPr sz="2000" spc="-35" dirty="0"/>
              <a:t> </a:t>
            </a:r>
            <a:r>
              <a:rPr sz="2000" dirty="0"/>
              <a:t>example,</a:t>
            </a:r>
            <a:r>
              <a:rPr sz="2000" spc="-35" dirty="0"/>
              <a:t> </a:t>
            </a:r>
            <a:r>
              <a:rPr sz="2000" dirty="0"/>
              <a:t>if</a:t>
            </a:r>
            <a:r>
              <a:rPr sz="2000" spc="-30" dirty="0"/>
              <a:t> </a:t>
            </a:r>
            <a:r>
              <a:rPr sz="2000" dirty="0"/>
              <a:t>we</a:t>
            </a:r>
            <a:r>
              <a:rPr sz="2000" spc="-35" dirty="0"/>
              <a:t> </a:t>
            </a:r>
            <a:r>
              <a:rPr sz="2000" dirty="0"/>
              <a:t>had</a:t>
            </a:r>
            <a:r>
              <a:rPr sz="2000" spc="-30" dirty="0"/>
              <a:t> </a:t>
            </a:r>
            <a:r>
              <a:rPr sz="2000" dirty="0"/>
              <a:t>6</a:t>
            </a:r>
            <a:r>
              <a:rPr sz="2000" spc="-35" dirty="0"/>
              <a:t> </a:t>
            </a:r>
            <a:r>
              <a:rPr sz="2000" dirty="0"/>
              <a:t>5x5</a:t>
            </a:r>
            <a:r>
              <a:rPr sz="2000" spc="-35" dirty="0"/>
              <a:t> </a:t>
            </a:r>
            <a:r>
              <a:rPr sz="2000" dirty="0"/>
              <a:t>filters,</a:t>
            </a:r>
            <a:r>
              <a:rPr sz="2000" spc="-30" dirty="0"/>
              <a:t> </a:t>
            </a:r>
            <a:r>
              <a:rPr sz="2000" dirty="0"/>
              <a:t>we’ll</a:t>
            </a:r>
            <a:r>
              <a:rPr sz="2000" spc="-35" dirty="0"/>
              <a:t> </a:t>
            </a:r>
            <a:r>
              <a:rPr sz="2000" dirty="0"/>
              <a:t>get</a:t>
            </a:r>
            <a:r>
              <a:rPr sz="2000" spc="-30" dirty="0"/>
              <a:t> </a:t>
            </a:r>
            <a:r>
              <a:rPr sz="2000" dirty="0"/>
              <a:t>6</a:t>
            </a:r>
            <a:r>
              <a:rPr sz="2000" spc="-35" dirty="0"/>
              <a:t> </a:t>
            </a:r>
            <a:r>
              <a:rPr sz="2000" dirty="0"/>
              <a:t>separate</a:t>
            </a:r>
            <a:r>
              <a:rPr sz="2000" spc="-30" dirty="0"/>
              <a:t> </a:t>
            </a:r>
            <a:r>
              <a:rPr sz="2000" dirty="0"/>
              <a:t>activation</a:t>
            </a:r>
            <a:r>
              <a:rPr sz="2000" spc="-35" dirty="0"/>
              <a:t> </a:t>
            </a:r>
            <a:r>
              <a:rPr sz="2000" spc="-10" dirty="0"/>
              <a:t>maps:</a:t>
            </a:r>
            <a:endParaRPr sz="2000"/>
          </a:p>
        </p:txBody>
      </p:sp>
      <p:grpSp>
        <p:nvGrpSpPr>
          <p:cNvPr id="29" name="object 29"/>
          <p:cNvGrpSpPr/>
          <p:nvPr/>
        </p:nvGrpSpPr>
        <p:grpSpPr>
          <a:xfrm>
            <a:off x="5995602" y="952724"/>
            <a:ext cx="1433195" cy="2777490"/>
            <a:chOff x="5995602" y="952724"/>
            <a:chExt cx="1433195" cy="2777490"/>
          </a:xfrm>
        </p:grpSpPr>
        <p:sp>
          <p:nvSpPr>
            <p:cNvPr id="30" name="object 30"/>
            <p:cNvSpPr/>
            <p:nvPr/>
          </p:nvSpPr>
          <p:spPr>
            <a:xfrm>
              <a:off x="6005127" y="1826424"/>
              <a:ext cx="92710" cy="1894205"/>
            </a:xfrm>
            <a:custGeom>
              <a:avLst/>
              <a:gdLst/>
              <a:ahLst/>
              <a:cxnLst/>
              <a:rect l="l" t="t" r="r" b="b"/>
              <a:pathLst>
                <a:path w="92710" h="1894204">
                  <a:moveTo>
                    <a:pt x="92225" y="1893725"/>
                  </a:moveTo>
                  <a:lnTo>
                    <a:pt x="0" y="1893725"/>
                  </a:lnTo>
                  <a:lnTo>
                    <a:pt x="0" y="0"/>
                  </a:lnTo>
                  <a:lnTo>
                    <a:pt x="92225" y="0"/>
                  </a:lnTo>
                  <a:lnTo>
                    <a:pt x="92225" y="1893725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6097353" y="962249"/>
              <a:ext cx="864235" cy="2758440"/>
            </a:xfrm>
            <a:custGeom>
              <a:avLst/>
              <a:gdLst/>
              <a:ahLst/>
              <a:cxnLst/>
              <a:rect l="l" t="t" r="r" b="b"/>
              <a:pathLst>
                <a:path w="864234" h="2758440">
                  <a:moveTo>
                    <a:pt x="0" y="2757899"/>
                  </a:moveTo>
                  <a:lnTo>
                    <a:pt x="0" y="864174"/>
                  </a:lnTo>
                  <a:lnTo>
                    <a:pt x="864174" y="0"/>
                  </a:lnTo>
                  <a:lnTo>
                    <a:pt x="864174" y="1893725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C3A3A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6005127" y="962249"/>
              <a:ext cx="956944" cy="864235"/>
            </a:xfrm>
            <a:custGeom>
              <a:avLst/>
              <a:gdLst/>
              <a:ahLst/>
              <a:cxnLst/>
              <a:rect l="l" t="t" r="r" b="b"/>
              <a:pathLst>
                <a:path w="956945" h="864235">
                  <a:moveTo>
                    <a:pt x="92225" y="864174"/>
                  </a:moveTo>
                  <a:lnTo>
                    <a:pt x="0" y="864174"/>
                  </a:lnTo>
                  <a:lnTo>
                    <a:pt x="864174" y="0"/>
                  </a:lnTo>
                  <a:lnTo>
                    <a:pt x="956400" y="0"/>
                  </a:lnTo>
                  <a:lnTo>
                    <a:pt x="92225" y="864174"/>
                  </a:lnTo>
                  <a:close/>
                </a:path>
              </a:pathLst>
            </a:custGeom>
            <a:solidFill>
              <a:srgbClr val="F6D6D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6005127" y="96224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5" h="2758440">
                  <a:moveTo>
                    <a:pt x="0" y="864174"/>
                  </a:moveTo>
                  <a:lnTo>
                    <a:pt x="864174" y="0"/>
                  </a:lnTo>
                  <a:lnTo>
                    <a:pt x="956400" y="0"/>
                  </a:lnTo>
                  <a:lnTo>
                    <a:pt x="956400" y="1893725"/>
                  </a:lnTo>
                  <a:lnTo>
                    <a:pt x="92225" y="2757899"/>
                  </a:lnTo>
                  <a:lnTo>
                    <a:pt x="0" y="2757899"/>
                  </a:lnTo>
                  <a:lnTo>
                    <a:pt x="0" y="864174"/>
                  </a:lnTo>
                  <a:close/>
                </a:path>
                <a:path w="956945" h="2758440">
                  <a:moveTo>
                    <a:pt x="0" y="864174"/>
                  </a:moveTo>
                  <a:lnTo>
                    <a:pt x="92225" y="864174"/>
                  </a:lnTo>
                  <a:lnTo>
                    <a:pt x="956400" y="0"/>
                  </a:lnTo>
                </a:path>
                <a:path w="956945" h="2758440">
                  <a:moveTo>
                    <a:pt x="92225" y="864174"/>
                  </a:moveTo>
                  <a:lnTo>
                    <a:pt x="92225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6157527" y="1826424"/>
              <a:ext cx="92710" cy="1894205"/>
            </a:xfrm>
            <a:custGeom>
              <a:avLst/>
              <a:gdLst/>
              <a:ahLst/>
              <a:cxnLst/>
              <a:rect l="l" t="t" r="r" b="b"/>
              <a:pathLst>
                <a:path w="92710" h="1894204">
                  <a:moveTo>
                    <a:pt x="92225" y="1893725"/>
                  </a:moveTo>
                  <a:lnTo>
                    <a:pt x="0" y="1893725"/>
                  </a:lnTo>
                  <a:lnTo>
                    <a:pt x="0" y="0"/>
                  </a:lnTo>
                  <a:lnTo>
                    <a:pt x="92225" y="0"/>
                  </a:lnTo>
                  <a:lnTo>
                    <a:pt x="92225" y="1893725"/>
                  </a:lnTo>
                  <a:close/>
                </a:path>
              </a:pathLst>
            </a:custGeom>
            <a:solidFill>
              <a:srgbClr val="FFF1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6249753" y="962249"/>
              <a:ext cx="864235" cy="2758440"/>
            </a:xfrm>
            <a:custGeom>
              <a:avLst/>
              <a:gdLst/>
              <a:ahLst/>
              <a:cxnLst/>
              <a:rect l="l" t="t" r="r" b="b"/>
              <a:pathLst>
                <a:path w="864234" h="2758440">
                  <a:moveTo>
                    <a:pt x="0" y="2757899"/>
                  </a:moveTo>
                  <a:lnTo>
                    <a:pt x="0" y="864174"/>
                  </a:lnTo>
                  <a:lnTo>
                    <a:pt x="864174" y="0"/>
                  </a:lnTo>
                  <a:lnTo>
                    <a:pt x="864174" y="1893725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CBC1A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6157527" y="962249"/>
              <a:ext cx="956944" cy="864235"/>
            </a:xfrm>
            <a:custGeom>
              <a:avLst/>
              <a:gdLst/>
              <a:ahLst/>
              <a:cxnLst/>
              <a:rect l="l" t="t" r="r" b="b"/>
              <a:pathLst>
                <a:path w="956945" h="864235">
                  <a:moveTo>
                    <a:pt x="92225" y="864174"/>
                  </a:moveTo>
                  <a:lnTo>
                    <a:pt x="0" y="864174"/>
                  </a:lnTo>
                  <a:lnTo>
                    <a:pt x="864174" y="0"/>
                  </a:lnTo>
                  <a:lnTo>
                    <a:pt x="956400" y="0"/>
                  </a:lnTo>
                  <a:lnTo>
                    <a:pt x="92225" y="864174"/>
                  </a:lnTo>
                  <a:close/>
                </a:path>
              </a:pathLst>
            </a:custGeom>
            <a:solidFill>
              <a:srgbClr val="FFF4D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6157527" y="96224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5" h="2758440">
                  <a:moveTo>
                    <a:pt x="0" y="864174"/>
                  </a:moveTo>
                  <a:lnTo>
                    <a:pt x="864174" y="0"/>
                  </a:lnTo>
                  <a:lnTo>
                    <a:pt x="956400" y="0"/>
                  </a:lnTo>
                  <a:lnTo>
                    <a:pt x="956400" y="1893725"/>
                  </a:lnTo>
                  <a:lnTo>
                    <a:pt x="92225" y="2757899"/>
                  </a:lnTo>
                  <a:lnTo>
                    <a:pt x="0" y="2757899"/>
                  </a:lnTo>
                  <a:lnTo>
                    <a:pt x="0" y="864174"/>
                  </a:lnTo>
                  <a:close/>
                </a:path>
                <a:path w="956945" h="2758440">
                  <a:moveTo>
                    <a:pt x="0" y="864174"/>
                  </a:moveTo>
                  <a:lnTo>
                    <a:pt x="92225" y="864174"/>
                  </a:lnTo>
                  <a:lnTo>
                    <a:pt x="956400" y="0"/>
                  </a:lnTo>
                </a:path>
                <a:path w="956945" h="2758440">
                  <a:moveTo>
                    <a:pt x="92225" y="864174"/>
                  </a:moveTo>
                  <a:lnTo>
                    <a:pt x="92225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8"/>
            <p:cNvSpPr/>
            <p:nvPr/>
          </p:nvSpPr>
          <p:spPr>
            <a:xfrm>
              <a:off x="6309927" y="1826424"/>
              <a:ext cx="92710" cy="1894205"/>
            </a:xfrm>
            <a:custGeom>
              <a:avLst/>
              <a:gdLst/>
              <a:ahLst/>
              <a:cxnLst/>
              <a:rect l="l" t="t" r="r" b="b"/>
              <a:pathLst>
                <a:path w="92710" h="1894204">
                  <a:moveTo>
                    <a:pt x="92225" y="1893725"/>
                  </a:moveTo>
                  <a:lnTo>
                    <a:pt x="0" y="1893725"/>
                  </a:lnTo>
                  <a:lnTo>
                    <a:pt x="0" y="0"/>
                  </a:lnTo>
                  <a:lnTo>
                    <a:pt x="92225" y="0"/>
                  </a:lnTo>
                  <a:lnTo>
                    <a:pt x="92225" y="1893725"/>
                  </a:lnTo>
                  <a:close/>
                </a:path>
              </a:pathLst>
            </a:custGeom>
            <a:solidFill>
              <a:srgbClr val="D9D1E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39"/>
            <p:cNvSpPr/>
            <p:nvPr/>
          </p:nvSpPr>
          <p:spPr>
            <a:xfrm>
              <a:off x="6402153" y="962249"/>
              <a:ext cx="864235" cy="2758440"/>
            </a:xfrm>
            <a:custGeom>
              <a:avLst/>
              <a:gdLst/>
              <a:ahLst/>
              <a:cxnLst/>
              <a:rect l="l" t="t" r="r" b="b"/>
              <a:pathLst>
                <a:path w="864234" h="2758440">
                  <a:moveTo>
                    <a:pt x="0" y="2757899"/>
                  </a:moveTo>
                  <a:lnTo>
                    <a:pt x="0" y="864174"/>
                  </a:lnTo>
                  <a:lnTo>
                    <a:pt x="864174" y="0"/>
                  </a:lnTo>
                  <a:lnTo>
                    <a:pt x="864174" y="1893725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ADA7B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6309927" y="962249"/>
              <a:ext cx="956944" cy="864235"/>
            </a:xfrm>
            <a:custGeom>
              <a:avLst/>
              <a:gdLst/>
              <a:ahLst/>
              <a:cxnLst/>
              <a:rect l="l" t="t" r="r" b="b"/>
              <a:pathLst>
                <a:path w="956945" h="864235">
                  <a:moveTo>
                    <a:pt x="92225" y="864174"/>
                  </a:moveTo>
                  <a:lnTo>
                    <a:pt x="0" y="864174"/>
                  </a:lnTo>
                  <a:lnTo>
                    <a:pt x="864174" y="0"/>
                  </a:lnTo>
                  <a:lnTo>
                    <a:pt x="956400" y="0"/>
                  </a:lnTo>
                  <a:lnTo>
                    <a:pt x="92225" y="864174"/>
                  </a:lnTo>
                  <a:close/>
                </a:path>
              </a:pathLst>
            </a:custGeom>
            <a:solidFill>
              <a:srgbClr val="E0DBE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1"/>
            <p:cNvSpPr/>
            <p:nvPr/>
          </p:nvSpPr>
          <p:spPr>
            <a:xfrm>
              <a:off x="6309927" y="96224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5" h="2758440">
                  <a:moveTo>
                    <a:pt x="0" y="864174"/>
                  </a:moveTo>
                  <a:lnTo>
                    <a:pt x="864174" y="0"/>
                  </a:lnTo>
                  <a:lnTo>
                    <a:pt x="956400" y="0"/>
                  </a:lnTo>
                  <a:lnTo>
                    <a:pt x="956400" y="1893725"/>
                  </a:lnTo>
                  <a:lnTo>
                    <a:pt x="92225" y="2757899"/>
                  </a:lnTo>
                  <a:lnTo>
                    <a:pt x="0" y="2757899"/>
                  </a:lnTo>
                  <a:lnTo>
                    <a:pt x="0" y="864174"/>
                  </a:lnTo>
                  <a:close/>
                </a:path>
                <a:path w="956945" h="2758440">
                  <a:moveTo>
                    <a:pt x="0" y="864174"/>
                  </a:moveTo>
                  <a:lnTo>
                    <a:pt x="92225" y="864174"/>
                  </a:lnTo>
                  <a:lnTo>
                    <a:pt x="956400" y="0"/>
                  </a:lnTo>
                </a:path>
                <a:path w="956945" h="2758440">
                  <a:moveTo>
                    <a:pt x="92225" y="864174"/>
                  </a:moveTo>
                  <a:lnTo>
                    <a:pt x="92225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object 42"/>
            <p:cNvSpPr/>
            <p:nvPr/>
          </p:nvSpPr>
          <p:spPr>
            <a:xfrm>
              <a:off x="6462327" y="1826424"/>
              <a:ext cx="92710" cy="1894205"/>
            </a:xfrm>
            <a:custGeom>
              <a:avLst/>
              <a:gdLst/>
              <a:ahLst/>
              <a:cxnLst/>
              <a:rect l="l" t="t" r="r" b="b"/>
              <a:pathLst>
                <a:path w="92709" h="1894204">
                  <a:moveTo>
                    <a:pt x="92225" y="1893725"/>
                  </a:moveTo>
                  <a:lnTo>
                    <a:pt x="0" y="1893725"/>
                  </a:lnTo>
                  <a:lnTo>
                    <a:pt x="0" y="0"/>
                  </a:lnTo>
                  <a:lnTo>
                    <a:pt x="92225" y="0"/>
                  </a:lnTo>
                  <a:lnTo>
                    <a:pt x="92225" y="1893725"/>
                  </a:lnTo>
                  <a:close/>
                </a:path>
              </a:pathLst>
            </a:custGeom>
            <a:solidFill>
              <a:srgbClr val="FCE4C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3" name="object 43"/>
            <p:cNvSpPr/>
            <p:nvPr/>
          </p:nvSpPr>
          <p:spPr>
            <a:xfrm>
              <a:off x="6554552" y="962249"/>
              <a:ext cx="864235" cy="2758440"/>
            </a:xfrm>
            <a:custGeom>
              <a:avLst/>
              <a:gdLst/>
              <a:ahLst/>
              <a:cxnLst/>
              <a:rect l="l" t="t" r="r" b="b"/>
              <a:pathLst>
                <a:path w="864234" h="2758440">
                  <a:moveTo>
                    <a:pt x="0" y="2757899"/>
                  </a:moveTo>
                  <a:lnTo>
                    <a:pt x="0" y="864174"/>
                  </a:lnTo>
                  <a:lnTo>
                    <a:pt x="864174" y="0"/>
                  </a:lnTo>
                  <a:lnTo>
                    <a:pt x="864174" y="1893725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C9B7A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4" name="object 44"/>
            <p:cNvSpPr/>
            <p:nvPr/>
          </p:nvSpPr>
          <p:spPr>
            <a:xfrm>
              <a:off x="6462327" y="962249"/>
              <a:ext cx="956944" cy="864235"/>
            </a:xfrm>
            <a:custGeom>
              <a:avLst/>
              <a:gdLst/>
              <a:ahLst/>
              <a:cxnLst/>
              <a:rect l="l" t="t" r="r" b="b"/>
              <a:pathLst>
                <a:path w="956945" h="864235">
                  <a:moveTo>
                    <a:pt x="92225" y="864174"/>
                  </a:moveTo>
                  <a:lnTo>
                    <a:pt x="0" y="864174"/>
                  </a:lnTo>
                  <a:lnTo>
                    <a:pt x="864174" y="0"/>
                  </a:lnTo>
                  <a:lnTo>
                    <a:pt x="956400" y="0"/>
                  </a:lnTo>
                  <a:lnTo>
                    <a:pt x="92225" y="864174"/>
                  </a:lnTo>
                  <a:close/>
                </a:path>
              </a:pathLst>
            </a:custGeom>
            <a:solidFill>
              <a:srgbClr val="FCEAD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5" name="object 45"/>
            <p:cNvSpPr/>
            <p:nvPr/>
          </p:nvSpPr>
          <p:spPr>
            <a:xfrm>
              <a:off x="6462327" y="96224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5" h="2758440">
                  <a:moveTo>
                    <a:pt x="0" y="864174"/>
                  </a:moveTo>
                  <a:lnTo>
                    <a:pt x="864174" y="0"/>
                  </a:lnTo>
                  <a:lnTo>
                    <a:pt x="956400" y="0"/>
                  </a:lnTo>
                  <a:lnTo>
                    <a:pt x="956400" y="1893725"/>
                  </a:lnTo>
                  <a:lnTo>
                    <a:pt x="92225" y="2757899"/>
                  </a:lnTo>
                  <a:lnTo>
                    <a:pt x="0" y="2757899"/>
                  </a:lnTo>
                  <a:lnTo>
                    <a:pt x="0" y="864174"/>
                  </a:lnTo>
                  <a:close/>
                </a:path>
                <a:path w="956945" h="2758440">
                  <a:moveTo>
                    <a:pt x="0" y="864174"/>
                  </a:moveTo>
                  <a:lnTo>
                    <a:pt x="92225" y="864174"/>
                  </a:lnTo>
                  <a:lnTo>
                    <a:pt x="956400" y="0"/>
                  </a:lnTo>
                </a:path>
                <a:path w="956945" h="2758440">
                  <a:moveTo>
                    <a:pt x="92225" y="864174"/>
                  </a:moveTo>
                  <a:lnTo>
                    <a:pt x="92225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6" name="object 46"/>
          <p:cNvSpPr txBox="1"/>
          <p:nvPr/>
        </p:nvSpPr>
        <p:spPr>
          <a:xfrm>
            <a:off x="892674" y="4173625"/>
            <a:ext cx="640143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 MT"/>
                <a:cs typeface="Arial MT"/>
              </a:rPr>
              <a:t>We</a:t>
            </a:r>
            <a:r>
              <a:rPr sz="2000" spc="-25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stack</a:t>
            </a:r>
            <a:r>
              <a:rPr sz="2000" spc="-2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these</a:t>
            </a:r>
            <a:r>
              <a:rPr sz="2000" spc="-25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up</a:t>
            </a:r>
            <a:r>
              <a:rPr sz="2000" spc="-2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to</a:t>
            </a:r>
            <a:r>
              <a:rPr sz="2000" spc="-25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get</a:t>
            </a:r>
            <a:r>
              <a:rPr sz="2000" spc="-2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a</a:t>
            </a:r>
            <a:r>
              <a:rPr sz="2000" spc="-25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“new</a:t>
            </a:r>
            <a:r>
              <a:rPr sz="2000" spc="-2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image”</a:t>
            </a:r>
            <a:r>
              <a:rPr sz="2000" spc="-25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of</a:t>
            </a:r>
            <a:r>
              <a:rPr sz="2000" spc="-2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size</a:t>
            </a:r>
            <a:r>
              <a:rPr sz="2000" spc="-25" dirty="0">
                <a:latin typeface="Arial MT"/>
                <a:cs typeface="Arial MT"/>
              </a:rPr>
              <a:t> </a:t>
            </a:r>
            <a:r>
              <a:rPr sz="2000" spc="-10" dirty="0">
                <a:latin typeface="Arial MT"/>
                <a:cs typeface="Arial MT"/>
              </a:rPr>
              <a:t>28x28x6!</a:t>
            </a:r>
            <a:endParaRPr sz="20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C88F5B-664E-4EC6-A28D-CEA5A93E62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590" y="917304"/>
            <a:ext cx="5644820" cy="4226196"/>
          </a:xfrm>
          <a:prstGeom prst="rect">
            <a:avLst/>
          </a:prstGeom>
        </p:spPr>
      </p:pic>
      <p:sp>
        <p:nvSpPr>
          <p:cNvPr id="7" name="object 4">
            <a:extLst>
              <a:ext uri="{FF2B5EF4-FFF2-40B4-BE49-F238E27FC236}">
                <a16:creationId xmlns:a16="http://schemas.microsoft.com/office/drawing/2014/main" id="{5582492F-E7A7-4B35-A031-56442A97DC96}"/>
              </a:ext>
            </a:extLst>
          </p:cNvPr>
          <p:cNvSpPr txBox="1"/>
          <p:nvPr/>
        </p:nvSpPr>
        <p:spPr>
          <a:xfrm>
            <a:off x="457200" y="285750"/>
            <a:ext cx="6019799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800" spc="60" dirty="0">
                <a:latin typeface="Tahoma"/>
                <a:cs typeface="Tahoma"/>
              </a:rPr>
              <a:t>How do we SEE?</a:t>
            </a:r>
            <a:endParaRPr sz="2800" dirty="0">
              <a:latin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0659345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8250" y="219305"/>
            <a:ext cx="7517130" cy="57594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699"/>
              </a:lnSpc>
              <a:spcBef>
                <a:spcPts val="85"/>
              </a:spcBef>
            </a:pPr>
            <a:r>
              <a:rPr sz="1800" b="1" dirty="0">
                <a:latin typeface="Arial"/>
                <a:cs typeface="Arial"/>
              </a:rPr>
              <a:t>Preview:</a:t>
            </a:r>
            <a:r>
              <a:rPr sz="1800" b="1" spc="-25" dirty="0">
                <a:latin typeface="Arial"/>
                <a:cs typeface="Arial"/>
              </a:rPr>
              <a:t> </a:t>
            </a:r>
            <a:r>
              <a:rPr sz="1800" dirty="0"/>
              <a:t>ConvNet</a:t>
            </a:r>
            <a:r>
              <a:rPr sz="1800" spc="-30" dirty="0"/>
              <a:t> </a:t>
            </a:r>
            <a:r>
              <a:rPr sz="1800" dirty="0"/>
              <a:t>is</a:t>
            </a:r>
            <a:r>
              <a:rPr sz="1800" spc="-25" dirty="0"/>
              <a:t> </a:t>
            </a:r>
            <a:r>
              <a:rPr sz="1800" dirty="0"/>
              <a:t>a</a:t>
            </a:r>
            <a:r>
              <a:rPr sz="1800" spc="-30" dirty="0"/>
              <a:t> </a:t>
            </a:r>
            <a:r>
              <a:rPr sz="1800" dirty="0"/>
              <a:t>sequence</a:t>
            </a:r>
            <a:r>
              <a:rPr sz="1800" spc="-25" dirty="0"/>
              <a:t> </a:t>
            </a:r>
            <a:r>
              <a:rPr sz="1800" dirty="0"/>
              <a:t>of</a:t>
            </a:r>
            <a:r>
              <a:rPr sz="1800" spc="-30" dirty="0"/>
              <a:t> </a:t>
            </a:r>
            <a:r>
              <a:rPr sz="1800" dirty="0"/>
              <a:t>Convolution</a:t>
            </a:r>
            <a:r>
              <a:rPr sz="1800" spc="-25" dirty="0"/>
              <a:t> </a:t>
            </a:r>
            <a:r>
              <a:rPr sz="1800" dirty="0"/>
              <a:t>Layers,</a:t>
            </a:r>
            <a:r>
              <a:rPr sz="1800" spc="-30" dirty="0"/>
              <a:t> </a:t>
            </a:r>
            <a:r>
              <a:rPr sz="1800" dirty="0"/>
              <a:t>interspersed</a:t>
            </a:r>
            <a:r>
              <a:rPr sz="1800" spc="-25" dirty="0"/>
              <a:t> </a:t>
            </a:r>
            <a:r>
              <a:rPr sz="1800" spc="-20" dirty="0"/>
              <a:t>with </a:t>
            </a:r>
            <a:r>
              <a:rPr sz="1800" dirty="0"/>
              <a:t>activation</a:t>
            </a:r>
            <a:r>
              <a:rPr sz="1800" spc="-50" dirty="0"/>
              <a:t> </a:t>
            </a:r>
            <a:r>
              <a:rPr sz="1800" spc="-10" dirty="0"/>
              <a:t>functions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67549" y="1116774"/>
            <a:ext cx="975994" cy="2777490"/>
            <a:chOff x="167549" y="1116774"/>
            <a:chExt cx="975994" cy="2777490"/>
          </a:xfrm>
        </p:grpSpPr>
        <p:sp>
          <p:nvSpPr>
            <p:cNvPr id="4" name="object 4"/>
            <p:cNvSpPr/>
            <p:nvPr/>
          </p:nvSpPr>
          <p:spPr>
            <a:xfrm>
              <a:off x="177074" y="1869527"/>
              <a:ext cx="213360" cy="2014855"/>
            </a:xfrm>
            <a:custGeom>
              <a:avLst/>
              <a:gdLst/>
              <a:ahLst/>
              <a:cxnLst/>
              <a:rect l="l" t="t" r="r" b="b"/>
              <a:pathLst>
                <a:path w="213360" h="2014854">
                  <a:moveTo>
                    <a:pt x="213171" y="2014671"/>
                  </a:moveTo>
                  <a:lnTo>
                    <a:pt x="0" y="2014671"/>
                  </a:lnTo>
                  <a:lnTo>
                    <a:pt x="0" y="0"/>
                  </a:lnTo>
                  <a:lnTo>
                    <a:pt x="213171" y="0"/>
                  </a:lnTo>
                  <a:lnTo>
                    <a:pt x="213171" y="2014671"/>
                  </a:lnTo>
                  <a:close/>
                </a:path>
              </a:pathLst>
            </a:custGeom>
            <a:solidFill>
              <a:srgbClr val="F4CCCC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90246" y="1126299"/>
              <a:ext cx="743585" cy="2758440"/>
            </a:xfrm>
            <a:custGeom>
              <a:avLst/>
              <a:gdLst/>
              <a:ahLst/>
              <a:cxnLst/>
              <a:rect l="l" t="t" r="r" b="b"/>
              <a:pathLst>
                <a:path w="743585" h="2758440">
                  <a:moveTo>
                    <a:pt x="0" y="2757899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743227" y="2014671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C3A3A3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77074" y="1126299"/>
              <a:ext cx="956944" cy="743585"/>
            </a:xfrm>
            <a:custGeom>
              <a:avLst/>
              <a:gdLst/>
              <a:ahLst/>
              <a:cxnLst/>
              <a:rect l="l" t="t" r="r" b="b"/>
              <a:pathLst>
                <a:path w="956944" h="743585">
                  <a:moveTo>
                    <a:pt x="213171" y="743227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956399" y="0"/>
                  </a:lnTo>
                  <a:lnTo>
                    <a:pt x="213171" y="743227"/>
                  </a:lnTo>
                  <a:close/>
                </a:path>
              </a:pathLst>
            </a:custGeom>
            <a:solidFill>
              <a:srgbClr val="F6D6D6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77074" y="112629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4" h="2758440">
                  <a:moveTo>
                    <a:pt x="0" y="743227"/>
                  </a:moveTo>
                  <a:lnTo>
                    <a:pt x="743227" y="0"/>
                  </a:lnTo>
                  <a:lnTo>
                    <a:pt x="956399" y="0"/>
                  </a:lnTo>
                  <a:lnTo>
                    <a:pt x="956399" y="2014671"/>
                  </a:lnTo>
                  <a:lnTo>
                    <a:pt x="213171" y="2757899"/>
                  </a:lnTo>
                  <a:lnTo>
                    <a:pt x="0" y="2757899"/>
                  </a:lnTo>
                  <a:lnTo>
                    <a:pt x="0" y="743227"/>
                  </a:lnTo>
                  <a:close/>
                </a:path>
                <a:path w="956944" h="2758440">
                  <a:moveTo>
                    <a:pt x="0" y="743227"/>
                  </a:moveTo>
                  <a:lnTo>
                    <a:pt x="213171" y="743227"/>
                  </a:lnTo>
                  <a:lnTo>
                    <a:pt x="956399" y="0"/>
                  </a:lnTo>
                </a:path>
                <a:path w="956944" h="2758440">
                  <a:moveTo>
                    <a:pt x="213171" y="743227"/>
                  </a:moveTo>
                  <a:lnTo>
                    <a:pt x="213171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862724" y="3490180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32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27025" y="1417006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32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92112" y="3881813"/>
            <a:ext cx="153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latin typeface="Arial MT"/>
                <a:cs typeface="Arial MT"/>
              </a:rPr>
              <a:t>3</a:t>
            </a:r>
            <a:endParaRPr sz="1800">
              <a:latin typeface="Arial MT"/>
              <a:cs typeface="Arial MT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1481874" y="2384454"/>
            <a:ext cx="978535" cy="41275"/>
            <a:chOff x="1481874" y="2384454"/>
            <a:chExt cx="978535" cy="41275"/>
          </a:xfrm>
        </p:grpSpPr>
        <p:sp>
          <p:nvSpPr>
            <p:cNvPr id="12" name="object 12"/>
            <p:cNvSpPr/>
            <p:nvPr/>
          </p:nvSpPr>
          <p:spPr>
            <a:xfrm>
              <a:off x="1481874" y="2404949"/>
              <a:ext cx="930910" cy="0"/>
            </a:xfrm>
            <a:custGeom>
              <a:avLst/>
              <a:gdLst/>
              <a:ahLst/>
              <a:cxnLst/>
              <a:rect l="l" t="t" r="r" b="b"/>
              <a:pathLst>
                <a:path w="930910">
                  <a:moveTo>
                    <a:pt x="0" y="0"/>
                  </a:moveTo>
                  <a:lnTo>
                    <a:pt x="930449" y="0"/>
                  </a:lnTo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2412324" y="2389217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4" h="31750">
                  <a:moveTo>
                    <a:pt x="0" y="31465"/>
                  </a:moveTo>
                  <a:lnTo>
                    <a:pt x="0" y="0"/>
                  </a:lnTo>
                  <a:lnTo>
                    <a:pt x="43225" y="15732"/>
                  </a:lnTo>
                  <a:lnTo>
                    <a:pt x="0" y="31465"/>
                  </a:lnTo>
                  <a:close/>
                </a:path>
              </a:pathLst>
            </a:custGeom>
            <a:solidFill>
              <a:srgbClr val="66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2412324" y="2389217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4" h="31750">
                  <a:moveTo>
                    <a:pt x="0" y="31465"/>
                  </a:moveTo>
                  <a:lnTo>
                    <a:pt x="43225" y="15732"/>
                  </a:lnTo>
                  <a:lnTo>
                    <a:pt x="0" y="0"/>
                  </a:lnTo>
                  <a:lnTo>
                    <a:pt x="0" y="31465"/>
                  </a:lnTo>
                  <a:close/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5" name="object 15"/>
          <p:cNvGrpSpPr/>
          <p:nvPr/>
        </p:nvGrpSpPr>
        <p:grpSpPr>
          <a:xfrm>
            <a:off x="2682150" y="1116774"/>
            <a:ext cx="975994" cy="2777490"/>
            <a:chOff x="2682150" y="1116774"/>
            <a:chExt cx="975994" cy="2777490"/>
          </a:xfrm>
        </p:grpSpPr>
        <p:sp>
          <p:nvSpPr>
            <p:cNvPr id="16" name="object 16"/>
            <p:cNvSpPr/>
            <p:nvPr/>
          </p:nvSpPr>
          <p:spPr>
            <a:xfrm>
              <a:off x="2691675" y="1869527"/>
              <a:ext cx="213360" cy="2014855"/>
            </a:xfrm>
            <a:custGeom>
              <a:avLst/>
              <a:gdLst/>
              <a:ahLst/>
              <a:cxnLst/>
              <a:rect l="l" t="t" r="r" b="b"/>
              <a:pathLst>
                <a:path w="213360" h="2014854">
                  <a:moveTo>
                    <a:pt x="213171" y="2014671"/>
                  </a:moveTo>
                  <a:lnTo>
                    <a:pt x="0" y="2014671"/>
                  </a:lnTo>
                  <a:lnTo>
                    <a:pt x="0" y="0"/>
                  </a:lnTo>
                  <a:lnTo>
                    <a:pt x="213171" y="0"/>
                  </a:lnTo>
                  <a:lnTo>
                    <a:pt x="213171" y="2014671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2904847" y="1126299"/>
              <a:ext cx="743585" cy="2758440"/>
            </a:xfrm>
            <a:custGeom>
              <a:avLst/>
              <a:gdLst/>
              <a:ahLst/>
              <a:cxnLst/>
              <a:rect l="l" t="t" r="r" b="b"/>
              <a:pathLst>
                <a:path w="743585" h="2758440">
                  <a:moveTo>
                    <a:pt x="0" y="2757899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743227" y="2014671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691675" y="1126299"/>
              <a:ext cx="956944" cy="743585"/>
            </a:xfrm>
            <a:custGeom>
              <a:avLst/>
              <a:gdLst/>
              <a:ahLst/>
              <a:cxnLst/>
              <a:rect l="l" t="t" r="r" b="b"/>
              <a:pathLst>
                <a:path w="956945" h="743585">
                  <a:moveTo>
                    <a:pt x="213171" y="743227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956399" y="0"/>
                  </a:lnTo>
                  <a:lnTo>
                    <a:pt x="213171" y="743227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691675" y="112629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5" h="2758440">
                  <a:moveTo>
                    <a:pt x="0" y="743227"/>
                  </a:moveTo>
                  <a:lnTo>
                    <a:pt x="743227" y="0"/>
                  </a:lnTo>
                  <a:lnTo>
                    <a:pt x="956399" y="0"/>
                  </a:lnTo>
                  <a:lnTo>
                    <a:pt x="956399" y="2014671"/>
                  </a:lnTo>
                  <a:lnTo>
                    <a:pt x="213171" y="2757899"/>
                  </a:lnTo>
                  <a:lnTo>
                    <a:pt x="0" y="2757899"/>
                  </a:lnTo>
                  <a:lnTo>
                    <a:pt x="0" y="743227"/>
                  </a:lnTo>
                  <a:close/>
                </a:path>
                <a:path w="956945" h="2758440">
                  <a:moveTo>
                    <a:pt x="0" y="743227"/>
                  </a:moveTo>
                  <a:lnTo>
                    <a:pt x="213171" y="743227"/>
                  </a:lnTo>
                  <a:lnTo>
                    <a:pt x="956399" y="0"/>
                  </a:lnTo>
                </a:path>
                <a:path w="956945" h="2758440">
                  <a:moveTo>
                    <a:pt x="213171" y="743227"/>
                  </a:moveTo>
                  <a:lnTo>
                    <a:pt x="213171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3377325" y="3490180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28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3741625" y="1417006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28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706712" y="3881813"/>
            <a:ext cx="153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latin typeface="Arial MT"/>
                <a:cs typeface="Arial MT"/>
              </a:rPr>
              <a:t>6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594225" y="2483080"/>
            <a:ext cx="748665" cy="1404620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699"/>
              </a:lnSpc>
              <a:spcBef>
                <a:spcPts val="85"/>
              </a:spcBef>
            </a:pPr>
            <a:r>
              <a:rPr sz="1800" spc="-10" dirty="0">
                <a:latin typeface="Arial MT"/>
                <a:cs typeface="Arial MT"/>
              </a:rPr>
              <a:t>CONV, </a:t>
            </a:r>
            <a:r>
              <a:rPr sz="1800" spc="-20" dirty="0">
                <a:latin typeface="Arial MT"/>
                <a:cs typeface="Arial MT"/>
              </a:rPr>
              <a:t>ReLU</a:t>
            </a:r>
            <a:endParaRPr sz="1800">
              <a:latin typeface="Arial MT"/>
              <a:cs typeface="Arial MT"/>
            </a:endParaRPr>
          </a:p>
          <a:p>
            <a:pPr marL="12700" marR="118110" algn="just">
              <a:lnSpc>
                <a:spcPct val="100699"/>
              </a:lnSpc>
            </a:pPr>
            <a:r>
              <a:rPr sz="1800" dirty="0">
                <a:solidFill>
                  <a:srgbClr val="0000FF"/>
                </a:solidFill>
                <a:latin typeface="Arial MT"/>
                <a:cs typeface="Arial MT"/>
              </a:rPr>
              <a:t>e.g.</a:t>
            </a:r>
            <a:r>
              <a:rPr sz="1800" spc="-20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1800" spc="-50" dirty="0">
                <a:solidFill>
                  <a:srgbClr val="0000FF"/>
                </a:solidFill>
                <a:latin typeface="Arial MT"/>
                <a:cs typeface="Arial MT"/>
              </a:rPr>
              <a:t>6 </a:t>
            </a:r>
            <a:r>
              <a:rPr sz="1800" spc="-10" dirty="0">
                <a:solidFill>
                  <a:srgbClr val="0000FF"/>
                </a:solidFill>
                <a:latin typeface="Arial MT"/>
                <a:cs typeface="Arial MT"/>
              </a:rPr>
              <a:t>5x5x3 filters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76933" rIns="0" bIns="0" rtlCol="0">
            <a:spAutoFit/>
          </a:bodyPr>
          <a:lstStyle/>
          <a:p>
            <a:pPr marL="165735" marR="5080">
              <a:lnSpc>
                <a:spcPct val="100699"/>
              </a:lnSpc>
              <a:spcBef>
                <a:spcPts val="85"/>
              </a:spcBef>
            </a:pPr>
            <a:r>
              <a:rPr sz="1800" b="1" dirty="0">
                <a:latin typeface="Arial"/>
                <a:cs typeface="Arial"/>
              </a:rPr>
              <a:t>Preview:</a:t>
            </a:r>
            <a:r>
              <a:rPr sz="1800" b="1" spc="-25" dirty="0">
                <a:latin typeface="Arial"/>
                <a:cs typeface="Arial"/>
              </a:rPr>
              <a:t> </a:t>
            </a:r>
            <a:r>
              <a:rPr sz="1800" dirty="0"/>
              <a:t>ConvNet</a:t>
            </a:r>
            <a:r>
              <a:rPr sz="1800" spc="-30" dirty="0"/>
              <a:t> </a:t>
            </a:r>
            <a:r>
              <a:rPr sz="1800" dirty="0"/>
              <a:t>is</a:t>
            </a:r>
            <a:r>
              <a:rPr sz="1800" spc="-30" dirty="0"/>
              <a:t> </a:t>
            </a:r>
            <a:r>
              <a:rPr sz="1800" dirty="0"/>
              <a:t>a</a:t>
            </a:r>
            <a:r>
              <a:rPr sz="1800" spc="-30" dirty="0"/>
              <a:t> </a:t>
            </a:r>
            <a:r>
              <a:rPr sz="1800" dirty="0"/>
              <a:t>sequence</a:t>
            </a:r>
            <a:r>
              <a:rPr sz="1800" spc="-25" dirty="0"/>
              <a:t> </a:t>
            </a:r>
            <a:r>
              <a:rPr sz="1800" dirty="0"/>
              <a:t>of</a:t>
            </a:r>
            <a:r>
              <a:rPr sz="1800" spc="-30" dirty="0"/>
              <a:t> </a:t>
            </a:r>
            <a:r>
              <a:rPr sz="1800" dirty="0"/>
              <a:t>Convolutional</a:t>
            </a:r>
            <a:r>
              <a:rPr sz="1800" spc="-30" dirty="0"/>
              <a:t> </a:t>
            </a:r>
            <a:r>
              <a:rPr sz="1800" dirty="0"/>
              <a:t>Layers,</a:t>
            </a:r>
            <a:r>
              <a:rPr sz="1800" spc="-30" dirty="0"/>
              <a:t> </a:t>
            </a:r>
            <a:r>
              <a:rPr sz="1800" dirty="0"/>
              <a:t>interspersed</a:t>
            </a:r>
            <a:r>
              <a:rPr sz="1800" spc="-25" dirty="0"/>
              <a:t> </a:t>
            </a:r>
            <a:r>
              <a:rPr sz="1800" spc="-20" dirty="0"/>
              <a:t>with </a:t>
            </a:r>
            <a:r>
              <a:rPr sz="1800" dirty="0"/>
              <a:t>activation</a:t>
            </a:r>
            <a:r>
              <a:rPr sz="1800" spc="-50" dirty="0"/>
              <a:t> </a:t>
            </a:r>
            <a:r>
              <a:rPr sz="1800" spc="-10" dirty="0"/>
              <a:t>functions</a:t>
            </a:r>
            <a:endParaRPr sz="18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67549" y="1116774"/>
            <a:ext cx="975994" cy="2777490"/>
            <a:chOff x="167549" y="1116774"/>
            <a:chExt cx="975994" cy="2777490"/>
          </a:xfrm>
        </p:grpSpPr>
        <p:sp>
          <p:nvSpPr>
            <p:cNvPr id="4" name="object 4"/>
            <p:cNvSpPr/>
            <p:nvPr/>
          </p:nvSpPr>
          <p:spPr>
            <a:xfrm>
              <a:off x="177074" y="1869527"/>
              <a:ext cx="213360" cy="2014855"/>
            </a:xfrm>
            <a:custGeom>
              <a:avLst/>
              <a:gdLst/>
              <a:ahLst/>
              <a:cxnLst/>
              <a:rect l="l" t="t" r="r" b="b"/>
              <a:pathLst>
                <a:path w="213360" h="2014854">
                  <a:moveTo>
                    <a:pt x="213171" y="2014671"/>
                  </a:moveTo>
                  <a:lnTo>
                    <a:pt x="0" y="2014671"/>
                  </a:lnTo>
                  <a:lnTo>
                    <a:pt x="0" y="0"/>
                  </a:lnTo>
                  <a:lnTo>
                    <a:pt x="213171" y="0"/>
                  </a:lnTo>
                  <a:lnTo>
                    <a:pt x="213171" y="2014671"/>
                  </a:lnTo>
                  <a:close/>
                </a:path>
              </a:pathLst>
            </a:custGeom>
            <a:solidFill>
              <a:srgbClr val="F4CCCC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90246" y="1126299"/>
              <a:ext cx="743585" cy="2758440"/>
            </a:xfrm>
            <a:custGeom>
              <a:avLst/>
              <a:gdLst/>
              <a:ahLst/>
              <a:cxnLst/>
              <a:rect l="l" t="t" r="r" b="b"/>
              <a:pathLst>
                <a:path w="743585" h="2758440">
                  <a:moveTo>
                    <a:pt x="0" y="2757899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743227" y="2014671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C3A3A3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77074" y="1126299"/>
              <a:ext cx="956944" cy="743585"/>
            </a:xfrm>
            <a:custGeom>
              <a:avLst/>
              <a:gdLst/>
              <a:ahLst/>
              <a:cxnLst/>
              <a:rect l="l" t="t" r="r" b="b"/>
              <a:pathLst>
                <a:path w="956944" h="743585">
                  <a:moveTo>
                    <a:pt x="213171" y="743227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956399" y="0"/>
                  </a:lnTo>
                  <a:lnTo>
                    <a:pt x="213171" y="743227"/>
                  </a:lnTo>
                  <a:close/>
                </a:path>
              </a:pathLst>
            </a:custGeom>
            <a:solidFill>
              <a:srgbClr val="F6D6D6">
                <a:alpha val="51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77074" y="112629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4" h="2758440">
                  <a:moveTo>
                    <a:pt x="0" y="743227"/>
                  </a:moveTo>
                  <a:lnTo>
                    <a:pt x="743227" y="0"/>
                  </a:lnTo>
                  <a:lnTo>
                    <a:pt x="956399" y="0"/>
                  </a:lnTo>
                  <a:lnTo>
                    <a:pt x="956399" y="2014671"/>
                  </a:lnTo>
                  <a:lnTo>
                    <a:pt x="213171" y="2757899"/>
                  </a:lnTo>
                  <a:lnTo>
                    <a:pt x="0" y="2757899"/>
                  </a:lnTo>
                  <a:lnTo>
                    <a:pt x="0" y="743227"/>
                  </a:lnTo>
                  <a:close/>
                </a:path>
                <a:path w="956944" h="2758440">
                  <a:moveTo>
                    <a:pt x="0" y="743227"/>
                  </a:moveTo>
                  <a:lnTo>
                    <a:pt x="213171" y="743227"/>
                  </a:lnTo>
                  <a:lnTo>
                    <a:pt x="956399" y="0"/>
                  </a:lnTo>
                </a:path>
                <a:path w="956944" h="2758440">
                  <a:moveTo>
                    <a:pt x="213171" y="743227"/>
                  </a:moveTo>
                  <a:lnTo>
                    <a:pt x="213171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862724" y="3490180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32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27025" y="1417006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32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92112" y="3881813"/>
            <a:ext cx="153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latin typeface="Arial MT"/>
                <a:cs typeface="Arial MT"/>
              </a:rPr>
              <a:t>3</a:t>
            </a:r>
            <a:endParaRPr sz="1800">
              <a:latin typeface="Arial MT"/>
              <a:cs typeface="Arial MT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1481874" y="2384454"/>
            <a:ext cx="978535" cy="41275"/>
            <a:chOff x="1481874" y="2384454"/>
            <a:chExt cx="978535" cy="41275"/>
          </a:xfrm>
        </p:grpSpPr>
        <p:sp>
          <p:nvSpPr>
            <p:cNvPr id="12" name="object 12"/>
            <p:cNvSpPr/>
            <p:nvPr/>
          </p:nvSpPr>
          <p:spPr>
            <a:xfrm>
              <a:off x="1481874" y="2404949"/>
              <a:ext cx="930910" cy="0"/>
            </a:xfrm>
            <a:custGeom>
              <a:avLst/>
              <a:gdLst/>
              <a:ahLst/>
              <a:cxnLst/>
              <a:rect l="l" t="t" r="r" b="b"/>
              <a:pathLst>
                <a:path w="930910">
                  <a:moveTo>
                    <a:pt x="0" y="0"/>
                  </a:moveTo>
                  <a:lnTo>
                    <a:pt x="930449" y="0"/>
                  </a:lnTo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2412324" y="2389217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4" h="31750">
                  <a:moveTo>
                    <a:pt x="0" y="31465"/>
                  </a:moveTo>
                  <a:lnTo>
                    <a:pt x="0" y="0"/>
                  </a:lnTo>
                  <a:lnTo>
                    <a:pt x="43225" y="15732"/>
                  </a:lnTo>
                  <a:lnTo>
                    <a:pt x="0" y="31465"/>
                  </a:lnTo>
                  <a:close/>
                </a:path>
              </a:pathLst>
            </a:custGeom>
            <a:solidFill>
              <a:srgbClr val="66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2412324" y="2389217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4" h="31750">
                  <a:moveTo>
                    <a:pt x="0" y="31465"/>
                  </a:moveTo>
                  <a:lnTo>
                    <a:pt x="43225" y="15732"/>
                  </a:lnTo>
                  <a:lnTo>
                    <a:pt x="0" y="0"/>
                  </a:lnTo>
                  <a:lnTo>
                    <a:pt x="0" y="31465"/>
                  </a:lnTo>
                  <a:close/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594225" y="2483080"/>
            <a:ext cx="748665" cy="1404620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699"/>
              </a:lnSpc>
              <a:spcBef>
                <a:spcPts val="85"/>
              </a:spcBef>
            </a:pPr>
            <a:r>
              <a:rPr sz="1800" spc="-10" dirty="0">
                <a:latin typeface="Arial MT"/>
                <a:cs typeface="Arial MT"/>
              </a:rPr>
              <a:t>CONV, </a:t>
            </a:r>
            <a:r>
              <a:rPr sz="1800" spc="-20" dirty="0">
                <a:latin typeface="Arial MT"/>
                <a:cs typeface="Arial MT"/>
              </a:rPr>
              <a:t>ReLU</a:t>
            </a:r>
            <a:endParaRPr sz="1800">
              <a:latin typeface="Arial MT"/>
              <a:cs typeface="Arial MT"/>
            </a:endParaRPr>
          </a:p>
          <a:p>
            <a:pPr marL="12700" marR="118110" algn="just">
              <a:lnSpc>
                <a:spcPct val="100699"/>
              </a:lnSpc>
            </a:pPr>
            <a:r>
              <a:rPr sz="1800" dirty="0">
                <a:solidFill>
                  <a:srgbClr val="0000FF"/>
                </a:solidFill>
                <a:latin typeface="Arial MT"/>
                <a:cs typeface="Arial MT"/>
              </a:rPr>
              <a:t>e.g.</a:t>
            </a:r>
            <a:r>
              <a:rPr sz="1800" spc="-20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1800" spc="-50" dirty="0">
                <a:solidFill>
                  <a:srgbClr val="0000FF"/>
                </a:solidFill>
                <a:latin typeface="Arial MT"/>
                <a:cs typeface="Arial MT"/>
              </a:rPr>
              <a:t>6 </a:t>
            </a:r>
            <a:r>
              <a:rPr sz="1800" spc="-10" dirty="0">
                <a:solidFill>
                  <a:srgbClr val="0000FF"/>
                </a:solidFill>
                <a:latin typeface="Arial MT"/>
                <a:cs typeface="Arial MT"/>
              </a:rPr>
              <a:t>5x5x3 filters</a:t>
            </a:r>
            <a:endParaRPr sz="1800">
              <a:latin typeface="Arial MT"/>
              <a:cs typeface="Arial MT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682150" y="1116774"/>
            <a:ext cx="975994" cy="2777490"/>
            <a:chOff x="2682150" y="1116774"/>
            <a:chExt cx="975994" cy="2777490"/>
          </a:xfrm>
        </p:grpSpPr>
        <p:sp>
          <p:nvSpPr>
            <p:cNvPr id="17" name="object 17"/>
            <p:cNvSpPr/>
            <p:nvPr/>
          </p:nvSpPr>
          <p:spPr>
            <a:xfrm>
              <a:off x="2691675" y="1869527"/>
              <a:ext cx="213360" cy="2014855"/>
            </a:xfrm>
            <a:custGeom>
              <a:avLst/>
              <a:gdLst/>
              <a:ahLst/>
              <a:cxnLst/>
              <a:rect l="l" t="t" r="r" b="b"/>
              <a:pathLst>
                <a:path w="213360" h="2014854">
                  <a:moveTo>
                    <a:pt x="213171" y="2014671"/>
                  </a:moveTo>
                  <a:lnTo>
                    <a:pt x="0" y="2014671"/>
                  </a:lnTo>
                  <a:lnTo>
                    <a:pt x="0" y="0"/>
                  </a:lnTo>
                  <a:lnTo>
                    <a:pt x="213171" y="0"/>
                  </a:lnTo>
                  <a:lnTo>
                    <a:pt x="213171" y="2014671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904847" y="1126299"/>
              <a:ext cx="743585" cy="2758440"/>
            </a:xfrm>
            <a:custGeom>
              <a:avLst/>
              <a:gdLst/>
              <a:ahLst/>
              <a:cxnLst/>
              <a:rect l="l" t="t" r="r" b="b"/>
              <a:pathLst>
                <a:path w="743585" h="2758440">
                  <a:moveTo>
                    <a:pt x="0" y="2757899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743227" y="2014671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691675" y="1126299"/>
              <a:ext cx="956944" cy="743585"/>
            </a:xfrm>
            <a:custGeom>
              <a:avLst/>
              <a:gdLst/>
              <a:ahLst/>
              <a:cxnLst/>
              <a:rect l="l" t="t" r="r" b="b"/>
              <a:pathLst>
                <a:path w="956945" h="743585">
                  <a:moveTo>
                    <a:pt x="213171" y="743227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956399" y="0"/>
                  </a:lnTo>
                  <a:lnTo>
                    <a:pt x="213171" y="743227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2691675" y="112629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5" h="2758440">
                  <a:moveTo>
                    <a:pt x="0" y="743227"/>
                  </a:moveTo>
                  <a:lnTo>
                    <a:pt x="743227" y="0"/>
                  </a:lnTo>
                  <a:lnTo>
                    <a:pt x="956399" y="0"/>
                  </a:lnTo>
                  <a:lnTo>
                    <a:pt x="956399" y="2014671"/>
                  </a:lnTo>
                  <a:lnTo>
                    <a:pt x="213171" y="2757899"/>
                  </a:lnTo>
                  <a:lnTo>
                    <a:pt x="0" y="2757899"/>
                  </a:lnTo>
                  <a:lnTo>
                    <a:pt x="0" y="743227"/>
                  </a:lnTo>
                  <a:close/>
                </a:path>
                <a:path w="956945" h="2758440">
                  <a:moveTo>
                    <a:pt x="0" y="743227"/>
                  </a:moveTo>
                  <a:lnTo>
                    <a:pt x="213171" y="743227"/>
                  </a:lnTo>
                  <a:lnTo>
                    <a:pt x="956399" y="0"/>
                  </a:lnTo>
                </a:path>
                <a:path w="956945" h="2758440">
                  <a:moveTo>
                    <a:pt x="213171" y="743227"/>
                  </a:moveTo>
                  <a:lnTo>
                    <a:pt x="213171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3377325" y="3490180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28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3741625" y="1417006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28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706712" y="3881813"/>
            <a:ext cx="153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latin typeface="Arial MT"/>
                <a:cs typeface="Arial MT"/>
              </a:rPr>
              <a:t>6</a:t>
            </a:r>
            <a:endParaRPr sz="1800">
              <a:latin typeface="Arial MT"/>
              <a:cs typeface="Arial MT"/>
            </a:endParaRPr>
          </a:p>
        </p:txBody>
      </p:sp>
      <p:grpSp>
        <p:nvGrpSpPr>
          <p:cNvPr id="24" name="object 24"/>
          <p:cNvGrpSpPr/>
          <p:nvPr/>
        </p:nvGrpSpPr>
        <p:grpSpPr>
          <a:xfrm>
            <a:off x="4225075" y="2384454"/>
            <a:ext cx="978535" cy="41275"/>
            <a:chOff x="4225075" y="2384454"/>
            <a:chExt cx="978535" cy="41275"/>
          </a:xfrm>
        </p:grpSpPr>
        <p:sp>
          <p:nvSpPr>
            <p:cNvPr id="25" name="object 25"/>
            <p:cNvSpPr/>
            <p:nvPr/>
          </p:nvSpPr>
          <p:spPr>
            <a:xfrm>
              <a:off x="4225075" y="2404949"/>
              <a:ext cx="930910" cy="0"/>
            </a:xfrm>
            <a:custGeom>
              <a:avLst/>
              <a:gdLst/>
              <a:ahLst/>
              <a:cxnLst/>
              <a:rect l="l" t="t" r="r" b="b"/>
              <a:pathLst>
                <a:path w="930910">
                  <a:moveTo>
                    <a:pt x="0" y="0"/>
                  </a:moveTo>
                  <a:lnTo>
                    <a:pt x="930449" y="0"/>
                  </a:lnTo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5155525" y="2389217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4" h="31750">
                  <a:moveTo>
                    <a:pt x="0" y="31465"/>
                  </a:moveTo>
                  <a:lnTo>
                    <a:pt x="0" y="0"/>
                  </a:lnTo>
                  <a:lnTo>
                    <a:pt x="43225" y="15732"/>
                  </a:lnTo>
                  <a:lnTo>
                    <a:pt x="0" y="31465"/>
                  </a:lnTo>
                  <a:close/>
                </a:path>
              </a:pathLst>
            </a:custGeom>
            <a:solidFill>
              <a:srgbClr val="66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5155525" y="2389217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4" h="31750">
                  <a:moveTo>
                    <a:pt x="0" y="31465"/>
                  </a:moveTo>
                  <a:lnTo>
                    <a:pt x="43225" y="15732"/>
                  </a:lnTo>
                  <a:lnTo>
                    <a:pt x="0" y="0"/>
                  </a:lnTo>
                  <a:lnTo>
                    <a:pt x="0" y="31465"/>
                  </a:lnTo>
                  <a:close/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8" name="object 28"/>
          <p:cNvSpPr txBox="1"/>
          <p:nvPr/>
        </p:nvSpPr>
        <p:spPr>
          <a:xfrm>
            <a:off x="4337425" y="2483080"/>
            <a:ext cx="748665" cy="1404620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699"/>
              </a:lnSpc>
              <a:spcBef>
                <a:spcPts val="85"/>
              </a:spcBef>
            </a:pPr>
            <a:r>
              <a:rPr sz="1800" spc="-10" dirty="0">
                <a:latin typeface="Arial MT"/>
                <a:cs typeface="Arial MT"/>
              </a:rPr>
              <a:t>CONV, </a:t>
            </a:r>
            <a:r>
              <a:rPr sz="1800" spc="-20" dirty="0">
                <a:latin typeface="Arial MT"/>
                <a:cs typeface="Arial MT"/>
              </a:rPr>
              <a:t>ReLU</a:t>
            </a:r>
            <a:endParaRPr sz="1800">
              <a:latin typeface="Arial MT"/>
              <a:cs typeface="Arial MT"/>
            </a:endParaRPr>
          </a:p>
          <a:p>
            <a:pPr marL="12700" marR="29845">
              <a:lnSpc>
                <a:spcPct val="100699"/>
              </a:lnSpc>
            </a:pPr>
            <a:r>
              <a:rPr sz="1800" dirty="0">
                <a:solidFill>
                  <a:srgbClr val="37761C"/>
                </a:solidFill>
                <a:latin typeface="Arial MT"/>
                <a:cs typeface="Arial MT"/>
              </a:rPr>
              <a:t>e.g.</a:t>
            </a:r>
            <a:r>
              <a:rPr sz="1800" spc="-20" dirty="0">
                <a:solidFill>
                  <a:srgbClr val="37761C"/>
                </a:solidFill>
                <a:latin typeface="Arial MT"/>
                <a:cs typeface="Arial MT"/>
              </a:rPr>
              <a:t> </a:t>
            </a:r>
            <a:r>
              <a:rPr sz="1800" spc="-25" dirty="0">
                <a:solidFill>
                  <a:srgbClr val="37761C"/>
                </a:solidFill>
                <a:latin typeface="Arial MT"/>
                <a:cs typeface="Arial MT"/>
              </a:rPr>
              <a:t>10 </a:t>
            </a:r>
            <a:r>
              <a:rPr sz="1800" spc="-10" dirty="0">
                <a:solidFill>
                  <a:srgbClr val="37761C"/>
                </a:solidFill>
                <a:latin typeface="Arial MT"/>
                <a:cs typeface="Arial MT"/>
              </a:rPr>
              <a:t>5x5x</a:t>
            </a:r>
            <a:r>
              <a:rPr sz="1800" b="1" spc="-10" dirty="0">
                <a:solidFill>
                  <a:srgbClr val="37761C"/>
                </a:solidFill>
                <a:latin typeface="Arial"/>
                <a:cs typeface="Arial"/>
              </a:rPr>
              <a:t>6 </a:t>
            </a:r>
            <a:r>
              <a:rPr sz="1800" spc="-10" dirty="0">
                <a:solidFill>
                  <a:srgbClr val="37761C"/>
                </a:solidFill>
                <a:latin typeface="Arial MT"/>
                <a:cs typeface="Arial MT"/>
              </a:rPr>
              <a:t>filters</a:t>
            </a:r>
            <a:endParaRPr sz="1800">
              <a:latin typeface="Arial MT"/>
              <a:cs typeface="Arial MT"/>
            </a:endParaRPr>
          </a:p>
        </p:txBody>
      </p:sp>
      <p:grpSp>
        <p:nvGrpSpPr>
          <p:cNvPr id="29" name="object 29"/>
          <p:cNvGrpSpPr/>
          <p:nvPr/>
        </p:nvGrpSpPr>
        <p:grpSpPr>
          <a:xfrm>
            <a:off x="5425349" y="1116774"/>
            <a:ext cx="975994" cy="2777490"/>
            <a:chOff x="5425349" y="1116774"/>
            <a:chExt cx="975994" cy="2777490"/>
          </a:xfrm>
        </p:grpSpPr>
        <p:sp>
          <p:nvSpPr>
            <p:cNvPr id="30" name="object 30"/>
            <p:cNvSpPr/>
            <p:nvPr/>
          </p:nvSpPr>
          <p:spPr>
            <a:xfrm>
              <a:off x="5434874" y="1869527"/>
              <a:ext cx="213360" cy="2014855"/>
            </a:xfrm>
            <a:custGeom>
              <a:avLst/>
              <a:gdLst/>
              <a:ahLst/>
              <a:cxnLst/>
              <a:rect l="l" t="t" r="r" b="b"/>
              <a:pathLst>
                <a:path w="213360" h="2014854">
                  <a:moveTo>
                    <a:pt x="213171" y="2014671"/>
                  </a:moveTo>
                  <a:lnTo>
                    <a:pt x="0" y="2014671"/>
                  </a:lnTo>
                  <a:lnTo>
                    <a:pt x="0" y="0"/>
                  </a:lnTo>
                  <a:lnTo>
                    <a:pt x="213171" y="0"/>
                  </a:lnTo>
                  <a:lnTo>
                    <a:pt x="213171" y="2014671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5648046" y="1126299"/>
              <a:ext cx="743585" cy="2758440"/>
            </a:xfrm>
            <a:custGeom>
              <a:avLst/>
              <a:gdLst/>
              <a:ahLst/>
              <a:cxnLst/>
              <a:rect l="l" t="t" r="r" b="b"/>
              <a:pathLst>
                <a:path w="743585" h="2758440">
                  <a:moveTo>
                    <a:pt x="0" y="2757899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743227" y="2014671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ADBBA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5434874" y="1126299"/>
              <a:ext cx="956944" cy="743585"/>
            </a:xfrm>
            <a:custGeom>
              <a:avLst/>
              <a:gdLst/>
              <a:ahLst/>
              <a:cxnLst/>
              <a:rect l="l" t="t" r="r" b="b"/>
              <a:pathLst>
                <a:path w="956945" h="743585">
                  <a:moveTo>
                    <a:pt x="213171" y="743227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956399" y="0"/>
                  </a:lnTo>
                  <a:lnTo>
                    <a:pt x="213171" y="743227"/>
                  </a:lnTo>
                  <a:close/>
                </a:path>
              </a:pathLst>
            </a:custGeom>
            <a:solidFill>
              <a:srgbClr val="E0EED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5434874" y="112629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5" h="2758440">
                  <a:moveTo>
                    <a:pt x="0" y="743227"/>
                  </a:moveTo>
                  <a:lnTo>
                    <a:pt x="743227" y="0"/>
                  </a:lnTo>
                  <a:lnTo>
                    <a:pt x="956399" y="0"/>
                  </a:lnTo>
                  <a:lnTo>
                    <a:pt x="956399" y="2014671"/>
                  </a:lnTo>
                  <a:lnTo>
                    <a:pt x="213171" y="2757899"/>
                  </a:lnTo>
                  <a:lnTo>
                    <a:pt x="0" y="2757899"/>
                  </a:lnTo>
                  <a:lnTo>
                    <a:pt x="0" y="743227"/>
                  </a:lnTo>
                  <a:close/>
                </a:path>
                <a:path w="956945" h="2758440">
                  <a:moveTo>
                    <a:pt x="0" y="743227"/>
                  </a:moveTo>
                  <a:lnTo>
                    <a:pt x="213171" y="743227"/>
                  </a:lnTo>
                  <a:lnTo>
                    <a:pt x="956399" y="0"/>
                  </a:lnTo>
                </a:path>
                <a:path w="956945" h="2758440">
                  <a:moveTo>
                    <a:pt x="213171" y="743227"/>
                  </a:moveTo>
                  <a:lnTo>
                    <a:pt x="213171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4" name="object 34"/>
          <p:cNvGrpSpPr/>
          <p:nvPr/>
        </p:nvGrpSpPr>
        <p:grpSpPr>
          <a:xfrm>
            <a:off x="6815874" y="2384454"/>
            <a:ext cx="978535" cy="41275"/>
            <a:chOff x="6815874" y="2384454"/>
            <a:chExt cx="978535" cy="41275"/>
          </a:xfrm>
        </p:grpSpPr>
        <p:sp>
          <p:nvSpPr>
            <p:cNvPr id="35" name="object 35"/>
            <p:cNvSpPr/>
            <p:nvPr/>
          </p:nvSpPr>
          <p:spPr>
            <a:xfrm>
              <a:off x="6815874" y="2404949"/>
              <a:ext cx="930910" cy="0"/>
            </a:xfrm>
            <a:custGeom>
              <a:avLst/>
              <a:gdLst/>
              <a:ahLst/>
              <a:cxnLst/>
              <a:rect l="l" t="t" r="r" b="b"/>
              <a:pathLst>
                <a:path w="930909">
                  <a:moveTo>
                    <a:pt x="0" y="0"/>
                  </a:moveTo>
                  <a:lnTo>
                    <a:pt x="930449" y="0"/>
                  </a:lnTo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7746324" y="2389217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5" h="31750">
                  <a:moveTo>
                    <a:pt x="0" y="31465"/>
                  </a:moveTo>
                  <a:lnTo>
                    <a:pt x="0" y="0"/>
                  </a:lnTo>
                  <a:lnTo>
                    <a:pt x="43224" y="15732"/>
                  </a:lnTo>
                  <a:lnTo>
                    <a:pt x="0" y="31465"/>
                  </a:lnTo>
                  <a:close/>
                </a:path>
              </a:pathLst>
            </a:custGeom>
            <a:solidFill>
              <a:srgbClr val="66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7746324" y="2389217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5" h="31750">
                  <a:moveTo>
                    <a:pt x="0" y="31465"/>
                  </a:moveTo>
                  <a:lnTo>
                    <a:pt x="43224" y="15732"/>
                  </a:lnTo>
                  <a:lnTo>
                    <a:pt x="0" y="0"/>
                  </a:lnTo>
                  <a:lnTo>
                    <a:pt x="0" y="31465"/>
                  </a:lnTo>
                  <a:close/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8" name="object 38"/>
          <p:cNvSpPr txBox="1"/>
          <p:nvPr/>
        </p:nvSpPr>
        <p:spPr>
          <a:xfrm>
            <a:off x="6928225" y="2483080"/>
            <a:ext cx="748665" cy="57594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699"/>
              </a:lnSpc>
              <a:spcBef>
                <a:spcPts val="85"/>
              </a:spcBef>
            </a:pPr>
            <a:r>
              <a:rPr sz="1800" spc="-10" dirty="0">
                <a:latin typeface="Arial MT"/>
                <a:cs typeface="Arial MT"/>
              </a:rPr>
              <a:t>CONV, </a:t>
            </a:r>
            <a:r>
              <a:rPr sz="1800" spc="-20" dirty="0">
                <a:latin typeface="Arial MT"/>
                <a:cs typeface="Arial MT"/>
              </a:rPr>
              <a:t>ReLU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8144825" y="2220983"/>
            <a:ext cx="41465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25" dirty="0">
                <a:latin typeface="Arial MT"/>
                <a:cs typeface="Arial MT"/>
              </a:rPr>
              <a:t>….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5373713" y="3881813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10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6120525" y="3490180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24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6484825" y="1417006"/>
            <a:ext cx="280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 MT"/>
                <a:cs typeface="Arial MT"/>
              </a:rPr>
              <a:t>24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7900" y="109406"/>
            <a:ext cx="8883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latin typeface="Arial"/>
                <a:cs typeface="Arial"/>
              </a:rPr>
              <a:t>Preview</a:t>
            </a:r>
            <a:endParaRPr sz="1800">
              <a:latin typeface="Arial"/>
              <a:cs typeface="Arial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14625" y="665225"/>
            <a:ext cx="6501256" cy="390709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7157200" y="111438"/>
            <a:ext cx="1496695" cy="44830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700" marR="5080">
              <a:lnSpc>
                <a:spcPts val="1650"/>
              </a:lnSpc>
              <a:spcBef>
                <a:spcPts val="180"/>
              </a:spcBef>
            </a:pPr>
            <a:r>
              <a:rPr sz="1400" i="1" dirty="0">
                <a:latin typeface="Arial"/>
                <a:cs typeface="Arial"/>
              </a:rPr>
              <a:t>[From</a:t>
            </a:r>
            <a:r>
              <a:rPr sz="1400" i="1" spc="-2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recent</a:t>
            </a:r>
            <a:r>
              <a:rPr sz="1400" i="1" spc="-15" dirty="0">
                <a:latin typeface="Arial"/>
                <a:cs typeface="Arial"/>
              </a:rPr>
              <a:t> </a:t>
            </a:r>
            <a:r>
              <a:rPr sz="1400" i="1" spc="-20" dirty="0">
                <a:latin typeface="Arial"/>
                <a:cs typeface="Arial"/>
              </a:rPr>
              <a:t>Yann </a:t>
            </a:r>
            <a:r>
              <a:rPr sz="1400" i="1" dirty="0">
                <a:latin typeface="Arial"/>
                <a:cs typeface="Arial"/>
              </a:rPr>
              <a:t>LeCun</a:t>
            </a:r>
            <a:r>
              <a:rPr sz="1400" i="1" spc="-25" dirty="0">
                <a:latin typeface="Arial"/>
                <a:cs typeface="Arial"/>
              </a:rPr>
              <a:t> </a:t>
            </a:r>
            <a:r>
              <a:rPr sz="1400" i="1" spc="-10" dirty="0">
                <a:latin typeface="Arial"/>
                <a:cs typeface="Arial"/>
              </a:rPr>
              <a:t>slides]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10199" y="0"/>
            <a:ext cx="8581390" cy="4533265"/>
            <a:chOff x="410199" y="0"/>
            <a:chExt cx="8581390" cy="45332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60050" y="76900"/>
              <a:ext cx="4308849" cy="445584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410197" y="0"/>
              <a:ext cx="1341755" cy="889000"/>
            </a:xfrm>
            <a:custGeom>
              <a:avLst/>
              <a:gdLst/>
              <a:ahLst/>
              <a:cxnLst/>
              <a:rect l="l" t="t" r="r" b="b"/>
              <a:pathLst>
                <a:path w="1341755" h="889000">
                  <a:moveTo>
                    <a:pt x="1341716" y="256387"/>
                  </a:moveTo>
                  <a:lnTo>
                    <a:pt x="957300" y="256387"/>
                  </a:lnTo>
                  <a:lnTo>
                    <a:pt x="957300" y="0"/>
                  </a:lnTo>
                  <a:lnTo>
                    <a:pt x="0" y="0"/>
                  </a:lnTo>
                  <a:lnTo>
                    <a:pt x="0" y="256387"/>
                  </a:lnTo>
                  <a:lnTo>
                    <a:pt x="658012" y="256387"/>
                  </a:lnTo>
                  <a:lnTo>
                    <a:pt x="658012" y="888784"/>
                  </a:lnTo>
                  <a:lnTo>
                    <a:pt x="1341716" y="888784"/>
                  </a:lnTo>
                  <a:lnTo>
                    <a:pt x="1341716" y="25638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51925" y="170029"/>
              <a:ext cx="7163149" cy="2577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502824" y="170126"/>
              <a:ext cx="1548765" cy="1777364"/>
            </a:xfrm>
            <a:custGeom>
              <a:avLst/>
              <a:gdLst/>
              <a:ahLst/>
              <a:cxnLst/>
              <a:rect l="l" t="t" r="r" b="b"/>
              <a:pathLst>
                <a:path w="1548764" h="1777364">
                  <a:moveTo>
                    <a:pt x="1300341" y="0"/>
                  </a:moveTo>
                  <a:lnTo>
                    <a:pt x="1548141" y="0"/>
                  </a:lnTo>
                  <a:lnTo>
                    <a:pt x="1548141" y="257700"/>
                  </a:lnTo>
                  <a:lnTo>
                    <a:pt x="1300341" y="257700"/>
                  </a:lnTo>
                  <a:lnTo>
                    <a:pt x="1300341" y="0"/>
                  </a:lnTo>
                  <a:close/>
                </a:path>
                <a:path w="1548764" h="1777364">
                  <a:moveTo>
                    <a:pt x="0" y="1144473"/>
                  </a:moveTo>
                  <a:lnTo>
                    <a:pt x="565500" y="1144473"/>
                  </a:lnTo>
                  <a:lnTo>
                    <a:pt x="565500" y="1776873"/>
                  </a:lnTo>
                  <a:lnTo>
                    <a:pt x="0" y="1776873"/>
                  </a:lnTo>
                  <a:lnTo>
                    <a:pt x="0" y="1144473"/>
                  </a:lnTo>
                  <a:close/>
                </a:path>
                <a:path w="1548764" h="1777364">
                  <a:moveTo>
                    <a:pt x="1424241" y="257700"/>
                  </a:moveTo>
                  <a:lnTo>
                    <a:pt x="632042" y="1367665"/>
                  </a:lnTo>
                </a:path>
              </a:pathLst>
            </a:custGeom>
            <a:ln w="19049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75120" y="1509987"/>
              <a:ext cx="94883" cy="107696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982175" y="2908099"/>
              <a:ext cx="4009055" cy="453839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7674125" y="3438550"/>
              <a:ext cx="0" cy="339090"/>
            </a:xfrm>
            <a:custGeom>
              <a:avLst/>
              <a:gdLst/>
              <a:ahLst/>
              <a:cxnLst/>
              <a:rect l="l" t="t" r="r" b="b"/>
              <a:pathLst>
                <a:path h="339089">
                  <a:moveTo>
                    <a:pt x="0" y="338699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633134" y="3342574"/>
              <a:ext cx="81980" cy="105500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6339775" y="523733"/>
            <a:ext cx="2566035" cy="6648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875"/>
              </a:lnSpc>
              <a:spcBef>
                <a:spcPts val="100"/>
              </a:spcBef>
            </a:pPr>
            <a:r>
              <a:rPr sz="2400" dirty="0">
                <a:latin typeface="Arial MT"/>
                <a:cs typeface="Arial MT"/>
              </a:rPr>
              <a:t>example</a:t>
            </a:r>
            <a:r>
              <a:rPr sz="2400" spc="-9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5x5</a:t>
            </a:r>
            <a:r>
              <a:rPr sz="2400" spc="-90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filters</a:t>
            </a:r>
            <a:endParaRPr sz="2400">
              <a:latin typeface="Arial MT"/>
              <a:cs typeface="Arial MT"/>
            </a:endParaRPr>
          </a:p>
          <a:p>
            <a:pPr marL="12700">
              <a:lnSpc>
                <a:spcPts val="2155"/>
              </a:lnSpc>
            </a:pPr>
            <a:r>
              <a:rPr sz="1800" dirty="0">
                <a:latin typeface="Arial MT"/>
                <a:cs typeface="Arial MT"/>
              </a:rPr>
              <a:t>(32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total)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278149" y="1856306"/>
            <a:ext cx="3530600" cy="852169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699"/>
              </a:lnSpc>
              <a:spcBef>
                <a:spcPts val="85"/>
              </a:spcBef>
            </a:pPr>
            <a:r>
              <a:rPr sz="1800" dirty="0">
                <a:latin typeface="Arial MT"/>
                <a:cs typeface="Arial MT"/>
              </a:rPr>
              <a:t>We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call</a:t>
            </a:r>
            <a:r>
              <a:rPr sz="1800" spc="-1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the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layer</a:t>
            </a:r>
            <a:r>
              <a:rPr sz="1800" spc="-10" dirty="0">
                <a:latin typeface="Arial MT"/>
                <a:cs typeface="Arial MT"/>
              </a:rPr>
              <a:t> convolutional </a:t>
            </a:r>
            <a:r>
              <a:rPr sz="1800" dirty="0">
                <a:latin typeface="Arial MT"/>
                <a:cs typeface="Arial MT"/>
              </a:rPr>
              <a:t>because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it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is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related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to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convolution </a:t>
            </a:r>
            <a:r>
              <a:rPr sz="1800" dirty="0">
                <a:latin typeface="Arial MT"/>
                <a:cs typeface="Arial MT"/>
              </a:rPr>
              <a:t>of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two</a:t>
            </a:r>
            <a:r>
              <a:rPr sz="1800" spc="-10" dirty="0">
                <a:latin typeface="Arial MT"/>
                <a:cs typeface="Arial MT"/>
              </a:rPr>
              <a:t> signals: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968200" y="3810387"/>
            <a:ext cx="3018155" cy="44830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700" marR="5080">
              <a:lnSpc>
                <a:spcPts val="1650"/>
              </a:lnSpc>
              <a:spcBef>
                <a:spcPts val="180"/>
              </a:spcBef>
            </a:pPr>
            <a:r>
              <a:rPr sz="1400" dirty="0">
                <a:latin typeface="Arial MT"/>
                <a:cs typeface="Arial MT"/>
              </a:rPr>
              <a:t>elementwise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multiplication</a:t>
            </a:r>
            <a:r>
              <a:rPr sz="1400" spc="-3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and</a:t>
            </a:r>
            <a:r>
              <a:rPr sz="1400" spc="-3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sum</a:t>
            </a:r>
            <a:r>
              <a:rPr sz="1400" spc="-35" dirty="0">
                <a:latin typeface="Arial MT"/>
                <a:cs typeface="Arial MT"/>
              </a:rPr>
              <a:t> </a:t>
            </a:r>
            <a:r>
              <a:rPr sz="1400" spc="-25" dirty="0">
                <a:latin typeface="Arial MT"/>
                <a:cs typeface="Arial MT"/>
              </a:rPr>
              <a:t>of </a:t>
            </a:r>
            <a:r>
              <a:rPr sz="1400" dirty="0">
                <a:latin typeface="Arial MT"/>
                <a:cs typeface="Arial MT"/>
              </a:rPr>
              <a:t>a</a:t>
            </a:r>
            <a:r>
              <a:rPr sz="1400" spc="-1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filter</a:t>
            </a:r>
            <a:r>
              <a:rPr sz="1400" spc="-1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and</a:t>
            </a:r>
            <a:r>
              <a:rPr sz="1400" spc="-1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the</a:t>
            </a:r>
            <a:r>
              <a:rPr sz="1400" spc="-1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signal</a:t>
            </a:r>
            <a:r>
              <a:rPr sz="1400" spc="-10" dirty="0">
                <a:latin typeface="Arial MT"/>
                <a:cs typeface="Arial MT"/>
              </a:rPr>
              <a:t> (image)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2104800" y="381842"/>
            <a:ext cx="1943735" cy="5759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F0000"/>
                </a:solidFill>
              </a:rPr>
              <a:t>one</a:t>
            </a:r>
            <a:r>
              <a:rPr sz="1800" spc="-20" dirty="0">
                <a:solidFill>
                  <a:srgbClr val="FF0000"/>
                </a:solidFill>
              </a:rPr>
              <a:t> </a:t>
            </a:r>
            <a:r>
              <a:rPr sz="1800" dirty="0">
                <a:solidFill>
                  <a:srgbClr val="FF0000"/>
                </a:solidFill>
              </a:rPr>
              <a:t>filter</a:t>
            </a:r>
            <a:r>
              <a:rPr sz="1800" spc="-10" dirty="0">
                <a:solidFill>
                  <a:srgbClr val="FF0000"/>
                </a:solidFill>
              </a:rPr>
              <a:t> </a:t>
            </a:r>
            <a:r>
              <a:rPr sz="1800" spc="-25" dirty="0">
                <a:solidFill>
                  <a:srgbClr val="FF0000"/>
                </a:solidFill>
              </a:rPr>
              <a:t>=&gt;</a:t>
            </a:r>
            <a:endParaRPr sz="1800"/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1800" dirty="0">
                <a:solidFill>
                  <a:srgbClr val="FF0000"/>
                </a:solidFill>
              </a:rPr>
              <a:t>one</a:t>
            </a:r>
            <a:r>
              <a:rPr sz="1800" spc="-35" dirty="0">
                <a:solidFill>
                  <a:srgbClr val="FF0000"/>
                </a:solidFill>
              </a:rPr>
              <a:t> </a:t>
            </a:r>
            <a:r>
              <a:rPr sz="1800" dirty="0">
                <a:solidFill>
                  <a:srgbClr val="FF0000"/>
                </a:solidFill>
              </a:rPr>
              <a:t>activation</a:t>
            </a:r>
            <a:r>
              <a:rPr sz="1800" spc="-30" dirty="0">
                <a:solidFill>
                  <a:srgbClr val="FF0000"/>
                </a:solidFill>
              </a:rPr>
              <a:t> </a:t>
            </a:r>
            <a:r>
              <a:rPr sz="1800" spc="-25" dirty="0">
                <a:solidFill>
                  <a:srgbClr val="FF0000"/>
                </a:solidFill>
              </a:rPr>
              <a:t>map</a:t>
            </a:r>
            <a:endParaRPr sz="1800"/>
          </a:p>
        </p:txBody>
      </p:sp>
      <p:grpSp>
        <p:nvGrpSpPr>
          <p:cNvPr id="15" name="object 15"/>
          <p:cNvGrpSpPr/>
          <p:nvPr/>
        </p:nvGrpSpPr>
        <p:grpSpPr>
          <a:xfrm>
            <a:off x="493299" y="169201"/>
            <a:ext cx="4672965" cy="3074670"/>
            <a:chOff x="493299" y="169201"/>
            <a:chExt cx="4672965" cy="3074670"/>
          </a:xfrm>
        </p:grpSpPr>
        <p:sp>
          <p:nvSpPr>
            <p:cNvPr id="16" name="object 16"/>
            <p:cNvSpPr/>
            <p:nvPr/>
          </p:nvSpPr>
          <p:spPr>
            <a:xfrm>
              <a:off x="1153261" y="178726"/>
              <a:ext cx="4003675" cy="2407920"/>
            </a:xfrm>
            <a:custGeom>
              <a:avLst/>
              <a:gdLst/>
              <a:ahLst/>
              <a:cxnLst/>
              <a:rect l="l" t="t" r="r" b="b"/>
              <a:pathLst>
                <a:path w="4003675" h="2407920">
                  <a:moveTo>
                    <a:pt x="3755329" y="0"/>
                  </a:moveTo>
                  <a:lnTo>
                    <a:pt x="4003129" y="0"/>
                  </a:lnTo>
                  <a:lnTo>
                    <a:pt x="4003129" y="257700"/>
                  </a:lnTo>
                  <a:lnTo>
                    <a:pt x="3755329" y="257700"/>
                  </a:lnTo>
                  <a:lnTo>
                    <a:pt x="3755329" y="0"/>
                  </a:lnTo>
                  <a:close/>
                </a:path>
                <a:path w="4003675" h="2407920">
                  <a:moveTo>
                    <a:pt x="3879229" y="257700"/>
                  </a:moveTo>
                  <a:lnTo>
                    <a:pt x="0" y="2407888"/>
                  </a:lnTo>
                </a:path>
              </a:pathLst>
            </a:custGeom>
            <a:ln w="19049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7" name="object 17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068124" y="2549569"/>
              <a:ext cx="109916" cy="88481"/>
            </a:xfrm>
            <a:prstGeom prst="rect">
              <a:avLst/>
            </a:prstGeom>
          </p:spPr>
        </p:pic>
        <p:sp>
          <p:nvSpPr>
            <p:cNvPr id="18" name="object 18"/>
            <p:cNvSpPr/>
            <p:nvPr/>
          </p:nvSpPr>
          <p:spPr>
            <a:xfrm>
              <a:off x="502824" y="2601365"/>
              <a:ext cx="565785" cy="632460"/>
            </a:xfrm>
            <a:custGeom>
              <a:avLst/>
              <a:gdLst/>
              <a:ahLst/>
              <a:cxnLst/>
              <a:rect l="l" t="t" r="r" b="b"/>
              <a:pathLst>
                <a:path w="565785" h="632460">
                  <a:moveTo>
                    <a:pt x="0" y="0"/>
                  </a:moveTo>
                  <a:lnTo>
                    <a:pt x="565500" y="0"/>
                  </a:lnTo>
                  <a:lnTo>
                    <a:pt x="565500" y="632399"/>
                  </a:lnTo>
                  <a:lnTo>
                    <a:pt x="0" y="632399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44145"/>
            <a:ext cx="9143999" cy="437891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16200" y="-27550"/>
            <a:ext cx="68643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10" dirty="0">
                <a:latin typeface="Arial MT"/>
                <a:cs typeface="Arial MT"/>
              </a:rPr>
              <a:t>preview:</a:t>
            </a:r>
            <a:endParaRPr sz="1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297762" y="1370037"/>
          <a:ext cx="2680334" cy="27425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29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9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3168724" y="1399657"/>
            <a:ext cx="3288029" cy="1716405"/>
          </a:xfrm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650875" marR="5080">
              <a:lnSpc>
                <a:spcPts val="2850"/>
              </a:lnSpc>
              <a:spcBef>
                <a:spcPts val="220"/>
              </a:spcBef>
            </a:pPr>
            <a:r>
              <a:rPr sz="2400" dirty="0">
                <a:latin typeface="Arial MT"/>
                <a:cs typeface="Arial MT"/>
              </a:rPr>
              <a:t>7x7</a:t>
            </a:r>
            <a:r>
              <a:rPr sz="2400" spc="-7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input</a:t>
            </a:r>
            <a:r>
              <a:rPr sz="2400" spc="-65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(spatially) </a:t>
            </a:r>
            <a:r>
              <a:rPr sz="2400" dirty="0">
                <a:latin typeface="Arial MT"/>
                <a:cs typeface="Arial MT"/>
              </a:rPr>
              <a:t>assume</a:t>
            </a:r>
            <a:r>
              <a:rPr sz="2400" spc="-8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3x3</a:t>
            </a:r>
            <a:r>
              <a:rPr sz="2400" spc="-85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filter</a:t>
            </a:r>
            <a:endParaRPr sz="24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850"/>
              </a:spcBef>
            </a:pPr>
            <a:endParaRPr sz="24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400" spc="-50" dirty="0">
                <a:latin typeface="Arial MT"/>
                <a:cs typeface="Arial MT"/>
              </a:rPr>
              <a:t>7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63200" y="855207"/>
            <a:ext cx="1949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0" dirty="0">
                <a:latin typeface="Arial MT"/>
                <a:cs typeface="Arial MT"/>
              </a:rPr>
              <a:t>7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11174" y="122299"/>
            <a:ext cx="438467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dirty="0"/>
              <a:t>A</a:t>
            </a:r>
            <a:r>
              <a:rPr sz="2200" spc="-50" dirty="0"/>
              <a:t> </a:t>
            </a:r>
            <a:r>
              <a:rPr sz="2200" dirty="0"/>
              <a:t>closer</a:t>
            </a:r>
            <a:r>
              <a:rPr sz="2200" spc="-50" dirty="0"/>
              <a:t> </a:t>
            </a:r>
            <a:r>
              <a:rPr sz="2200" dirty="0"/>
              <a:t>look</a:t>
            </a:r>
            <a:r>
              <a:rPr sz="2200" spc="-45" dirty="0"/>
              <a:t> </a:t>
            </a:r>
            <a:r>
              <a:rPr sz="2200" dirty="0"/>
              <a:t>at</a:t>
            </a:r>
            <a:r>
              <a:rPr sz="2200" spc="-50" dirty="0"/>
              <a:t> </a:t>
            </a:r>
            <a:r>
              <a:rPr sz="2200" dirty="0"/>
              <a:t>spatial</a:t>
            </a:r>
            <a:r>
              <a:rPr sz="2200" spc="-50" dirty="0"/>
              <a:t> </a:t>
            </a:r>
            <a:r>
              <a:rPr sz="2200" spc="-10" dirty="0"/>
              <a:t>dimensions:</a:t>
            </a:r>
            <a:endParaRPr sz="22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5A95424-726C-424A-9FC2-2F1C37C11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57150"/>
            <a:ext cx="6019800" cy="451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0568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F802323-EC1C-4877-BB9C-C22CB6AE1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57150"/>
            <a:ext cx="5942406" cy="4458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4662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2F9E07-22A5-4BDE-9DC8-0756D4404B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59139"/>
            <a:ext cx="5943600" cy="4454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9567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F16DAC-BFE8-43C5-95D0-79822E6F9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2996" y="57150"/>
            <a:ext cx="5958008" cy="4449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643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457200" y="438150"/>
            <a:ext cx="846772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4800" spc="60" dirty="0">
                <a:latin typeface="Tahoma"/>
                <a:cs typeface="Tahoma"/>
              </a:rPr>
              <a:t>How do computers SEE?</a:t>
            </a:r>
            <a:endParaRPr sz="4800" dirty="0">
              <a:latin typeface="Tahoma"/>
              <a:cs typeface="Tahoma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6F3BBA-2B65-497F-B9F9-C43E16FE7C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515455"/>
            <a:ext cx="6320475" cy="3189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9202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F16DAC-BFE8-43C5-95D0-79822E6F9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2996" y="57150"/>
            <a:ext cx="5958008" cy="4449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7574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80B4A7-A51D-4991-879A-90397539F5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080" y="0"/>
            <a:ext cx="6013839" cy="4518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4028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645325" y="1094857"/>
            <a:ext cx="2870200" cy="1115060"/>
          </a:xfrm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12700" marR="5080">
              <a:lnSpc>
                <a:spcPts val="2850"/>
              </a:lnSpc>
              <a:spcBef>
                <a:spcPts val="220"/>
              </a:spcBef>
            </a:pPr>
            <a:r>
              <a:rPr sz="2400" dirty="0">
                <a:latin typeface="Arial MT"/>
                <a:cs typeface="Arial MT"/>
              </a:rPr>
              <a:t>7x7</a:t>
            </a:r>
            <a:r>
              <a:rPr sz="2400" spc="-7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input</a:t>
            </a:r>
            <a:r>
              <a:rPr sz="2400" spc="-65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(spatially) </a:t>
            </a:r>
            <a:r>
              <a:rPr sz="2400" dirty="0">
                <a:latin typeface="Arial MT"/>
                <a:cs typeface="Arial MT"/>
              </a:rPr>
              <a:t>assume</a:t>
            </a:r>
            <a:r>
              <a:rPr sz="2400" spc="-8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3x3</a:t>
            </a:r>
            <a:r>
              <a:rPr sz="2400" spc="-85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filter </a:t>
            </a:r>
            <a:r>
              <a:rPr sz="2400" dirty="0">
                <a:latin typeface="Arial MT"/>
                <a:cs typeface="Arial MT"/>
              </a:rPr>
              <a:t>applied</a:t>
            </a:r>
            <a:r>
              <a:rPr sz="2400" spc="-75" dirty="0">
                <a:latin typeface="Arial MT"/>
                <a:cs typeface="Arial MT"/>
              </a:rPr>
              <a:t> </a:t>
            </a:r>
            <a:r>
              <a:rPr sz="2400" b="1" dirty="0">
                <a:latin typeface="Arial"/>
                <a:cs typeface="Arial"/>
              </a:rPr>
              <a:t>with</a:t>
            </a:r>
            <a:r>
              <a:rPr sz="2400" b="1" spc="-75" dirty="0">
                <a:latin typeface="Arial"/>
                <a:cs typeface="Arial"/>
              </a:rPr>
              <a:t> </a:t>
            </a:r>
            <a:r>
              <a:rPr sz="2400" b="1" dirty="0">
                <a:latin typeface="Arial"/>
                <a:cs typeface="Arial"/>
              </a:rPr>
              <a:t>stride</a:t>
            </a:r>
            <a:r>
              <a:rPr sz="2400" b="1" spc="-75" dirty="0">
                <a:latin typeface="Arial"/>
                <a:cs typeface="Arial"/>
              </a:rPr>
              <a:t> </a:t>
            </a:r>
            <a:r>
              <a:rPr sz="2400" b="1" spc="-50" dirty="0">
                <a:latin typeface="Arial"/>
                <a:cs typeface="Arial"/>
              </a:rPr>
              <a:t>2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63200" y="855207"/>
            <a:ext cx="1949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0" dirty="0">
                <a:latin typeface="Arial MT"/>
                <a:cs typeface="Arial MT"/>
              </a:rPr>
              <a:t>7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168724" y="2724807"/>
            <a:ext cx="1949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0" dirty="0">
                <a:latin typeface="Arial MT"/>
                <a:cs typeface="Arial MT"/>
              </a:rPr>
              <a:t>7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11174" y="122299"/>
            <a:ext cx="438467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dirty="0"/>
              <a:t>A</a:t>
            </a:r>
            <a:r>
              <a:rPr sz="2200" spc="-50" dirty="0"/>
              <a:t> </a:t>
            </a:r>
            <a:r>
              <a:rPr sz="2200" dirty="0"/>
              <a:t>closer</a:t>
            </a:r>
            <a:r>
              <a:rPr sz="2200" spc="-50" dirty="0"/>
              <a:t> </a:t>
            </a:r>
            <a:r>
              <a:rPr sz="2200" dirty="0"/>
              <a:t>look</a:t>
            </a:r>
            <a:r>
              <a:rPr sz="2200" spc="-45" dirty="0"/>
              <a:t> </a:t>
            </a:r>
            <a:r>
              <a:rPr sz="2200" dirty="0"/>
              <a:t>at</a:t>
            </a:r>
            <a:r>
              <a:rPr sz="2200" spc="-50" dirty="0"/>
              <a:t> </a:t>
            </a:r>
            <a:r>
              <a:rPr sz="2200" dirty="0"/>
              <a:t>spatial</a:t>
            </a:r>
            <a:r>
              <a:rPr sz="2200" spc="-50" dirty="0"/>
              <a:t> </a:t>
            </a:r>
            <a:r>
              <a:rPr sz="2200" spc="-10" dirty="0"/>
              <a:t>dimensions:</a:t>
            </a:r>
            <a:endParaRPr sz="2200"/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97762" y="1370037"/>
          <a:ext cx="2680334" cy="27425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29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9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645325" y="1094857"/>
            <a:ext cx="2870200" cy="1115060"/>
          </a:xfrm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12700" marR="5080">
              <a:lnSpc>
                <a:spcPts val="2850"/>
              </a:lnSpc>
              <a:spcBef>
                <a:spcPts val="220"/>
              </a:spcBef>
            </a:pPr>
            <a:r>
              <a:rPr sz="2400" dirty="0">
                <a:latin typeface="Arial MT"/>
                <a:cs typeface="Arial MT"/>
              </a:rPr>
              <a:t>7x7</a:t>
            </a:r>
            <a:r>
              <a:rPr sz="2400" spc="-7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input</a:t>
            </a:r>
            <a:r>
              <a:rPr sz="2400" spc="-65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(spatially) </a:t>
            </a:r>
            <a:r>
              <a:rPr sz="2400" dirty="0">
                <a:latin typeface="Arial MT"/>
                <a:cs typeface="Arial MT"/>
              </a:rPr>
              <a:t>assume</a:t>
            </a:r>
            <a:r>
              <a:rPr sz="2400" spc="-8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3x3</a:t>
            </a:r>
            <a:r>
              <a:rPr sz="2400" spc="-85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filter </a:t>
            </a:r>
            <a:r>
              <a:rPr sz="2400" dirty="0">
                <a:latin typeface="Arial MT"/>
                <a:cs typeface="Arial MT"/>
              </a:rPr>
              <a:t>applied</a:t>
            </a:r>
            <a:r>
              <a:rPr sz="2400" spc="-75" dirty="0">
                <a:latin typeface="Arial MT"/>
                <a:cs typeface="Arial MT"/>
              </a:rPr>
              <a:t> </a:t>
            </a:r>
            <a:r>
              <a:rPr sz="2400" b="1" dirty="0">
                <a:latin typeface="Arial"/>
                <a:cs typeface="Arial"/>
              </a:rPr>
              <a:t>with</a:t>
            </a:r>
            <a:r>
              <a:rPr sz="2400" b="1" spc="-75" dirty="0">
                <a:latin typeface="Arial"/>
                <a:cs typeface="Arial"/>
              </a:rPr>
              <a:t> </a:t>
            </a:r>
            <a:r>
              <a:rPr sz="2400" b="1" dirty="0">
                <a:latin typeface="Arial"/>
                <a:cs typeface="Arial"/>
              </a:rPr>
              <a:t>stride</a:t>
            </a:r>
            <a:r>
              <a:rPr sz="2400" b="1" spc="-75" dirty="0">
                <a:latin typeface="Arial"/>
                <a:cs typeface="Arial"/>
              </a:rPr>
              <a:t> </a:t>
            </a:r>
            <a:r>
              <a:rPr sz="2400" b="1" spc="-50" dirty="0">
                <a:latin typeface="Arial"/>
                <a:cs typeface="Arial"/>
              </a:rPr>
              <a:t>2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63200" y="855207"/>
            <a:ext cx="1949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0" dirty="0">
                <a:latin typeface="Arial MT"/>
                <a:cs typeface="Arial MT"/>
              </a:rPr>
              <a:t>7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168724" y="2724807"/>
            <a:ext cx="1949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0" dirty="0">
                <a:latin typeface="Arial MT"/>
                <a:cs typeface="Arial MT"/>
              </a:rPr>
              <a:t>7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11174" y="122299"/>
            <a:ext cx="438467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dirty="0"/>
              <a:t>A</a:t>
            </a:r>
            <a:r>
              <a:rPr sz="2200" spc="-50" dirty="0"/>
              <a:t> </a:t>
            </a:r>
            <a:r>
              <a:rPr sz="2200" dirty="0"/>
              <a:t>closer</a:t>
            </a:r>
            <a:r>
              <a:rPr sz="2200" spc="-50" dirty="0"/>
              <a:t> </a:t>
            </a:r>
            <a:r>
              <a:rPr sz="2200" dirty="0"/>
              <a:t>look</a:t>
            </a:r>
            <a:r>
              <a:rPr sz="2200" spc="-45" dirty="0"/>
              <a:t> </a:t>
            </a:r>
            <a:r>
              <a:rPr sz="2200" dirty="0"/>
              <a:t>at</a:t>
            </a:r>
            <a:r>
              <a:rPr sz="2200" spc="-50" dirty="0"/>
              <a:t> </a:t>
            </a:r>
            <a:r>
              <a:rPr sz="2200" dirty="0"/>
              <a:t>spatial</a:t>
            </a:r>
            <a:r>
              <a:rPr sz="2200" spc="-50" dirty="0"/>
              <a:t> </a:t>
            </a:r>
            <a:r>
              <a:rPr sz="2200" spc="-10" dirty="0"/>
              <a:t>dimensions:</a:t>
            </a:r>
            <a:endParaRPr sz="2200"/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97762" y="1370037"/>
          <a:ext cx="2680334" cy="27425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29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9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645325" y="1094857"/>
            <a:ext cx="2870200" cy="1477010"/>
          </a:xfrm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12700" marR="5080">
              <a:lnSpc>
                <a:spcPts val="2850"/>
              </a:lnSpc>
              <a:spcBef>
                <a:spcPts val="220"/>
              </a:spcBef>
            </a:pPr>
            <a:r>
              <a:rPr sz="2400" dirty="0">
                <a:latin typeface="Arial MT"/>
                <a:cs typeface="Arial MT"/>
              </a:rPr>
              <a:t>7x7</a:t>
            </a:r>
            <a:r>
              <a:rPr sz="2400" spc="-7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input</a:t>
            </a:r>
            <a:r>
              <a:rPr sz="2400" spc="-65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(spatially) </a:t>
            </a:r>
            <a:r>
              <a:rPr sz="2400" dirty="0">
                <a:latin typeface="Arial MT"/>
                <a:cs typeface="Arial MT"/>
              </a:rPr>
              <a:t>assume</a:t>
            </a:r>
            <a:r>
              <a:rPr sz="2400" spc="-8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3x3</a:t>
            </a:r>
            <a:r>
              <a:rPr sz="2400" spc="-85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filter </a:t>
            </a:r>
            <a:r>
              <a:rPr sz="2400" dirty="0">
                <a:latin typeface="Arial MT"/>
                <a:cs typeface="Arial MT"/>
              </a:rPr>
              <a:t>applied</a:t>
            </a:r>
            <a:r>
              <a:rPr sz="2400" spc="-75" dirty="0">
                <a:latin typeface="Arial MT"/>
                <a:cs typeface="Arial MT"/>
              </a:rPr>
              <a:t> </a:t>
            </a:r>
            <a:r>
              <a:rPr sz="2400" b="1" dirty="0">
                <a:latin typeface="Arial"/>
                <a:cs typeface="Arial"/>
              </a:rPr>
              <a:t>with</a:t>
            </a:r>
            <a:r>
              <a:rPr sz="2400" b="1" spc="-75" dirty="0">
                <a:latin typeface="Arial"/>
                <a:cs typeface="Arial"/>
              </a:rPr>
              <a:t> </a:t>
            </a:r>
            <a:r>
              <a:rPr sz="2400" b="1" dirty="0">
                <a:latin typeface="Arial"/>
                <a:cs typeface="Arial"/>
              </a:rPr>
              <a:t>stride</a:t>
            </a:r>
            <a:r>
              <a:rPr sz="2400" b="1" spc="-75" dirty="0">
                <a:latin typeface="Arial"/>
                <a:cs typeface="Arial"/>
              </a:rPr>
              <a:t> </a:t>
            </a:r>
            <a:r>
              <a:rPr sz="2400" b="1" spc="-50" dirty="0">
                <a:latin typeface="Arial"/>
                <a:cs typeface="Arial"/>
              </a:rPr>
              <a:t>2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ts val="2760"/>
              </a:lnSpc>
            </a:pPr>
            <a:r>
              <a:rPr sz="2400" b="1" dirty="0">
                <a:latin typeface="Arial"/>
                <a:cs typeface="Arial"/>
              </a:rPr>
              <a:t>=&gt;</a:t>
            </a:r>
            <a:r>
              <a:rPr sz="2400" b="1" spc="-35" dirty="0">
                <a:latin typeface="Arial"/>
                <a:cs typeface="Arial"/>
              </a:rPr>
              <a:t> </a:t>
            </a:r>
            <a:r>
              <a:rPr sz="2400" b="1" dirty="0">
                <a:latin typeface="Arial"/>
                <a:cs typeface="Arial"/>
              </a:rPr>
              <a:t>3x3</a:t>
            </a:r>
            <a:r>
              <a:rPr sz="2400" b="1" spc="-35" dirty="0">
                <a:latin typeface="Arial"/>
                <a:cs typeface="Arial"/>
              </a:rPr>
              <a:t> </a:t>
            </a:r>
            <a:r>
              <a:rPr sz="2400" b="1" spc="-10" dirty="0">
                <a:latin typeface="Arial"/>
                <a:cs typeface="Arial"/>
              </a:rPr>
              <a:t>output!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63200" y="855207"/>
            <a:ext cx="1949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0" dirty="0">
                <a:latin typeface="Arial MT"/>
                <a:cs typeface="Arial MT"/>
              </a:rPr>
              <a:t>7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168724" y="2724807"/>
            <a:ext cx="1949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0" dirty="0">
                <a:latin typeface="Arial MT"/>
                <a:cs typeface="Arial MT"/>
              </a:rPr>
              <a:t>7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11174" y="122299"/>
            <a:ext cx="438467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dirty="0"/>
              <a:t>A</a:t>
            </a:r>
            <a:r>
              <a:rPr sz="2200" spc="-50" dirty="0"/>
              <a:t> </a:t>
            </a:r>
            <a:r>
              <a:rPr sz="2200" dirty="0"/>
              <a:t>closer</a:t>
            </a:r>
            <a:r>
              <a:rPr sz="2200" spc="-50" dirty="0"/>
              <a:t> </a:t>
            </a:r>
            <a:r>
              <a:rPr sz="2200" dirty="0"/>
              <a:t>look</a:t>
            </a:r>
            <a:r>
              <a:rPr sz="2200" spc="-45" dirty="0"/>
              <a:t> </a:t>
            </a:r>
            <a:r>
              <a:rPr sz="2200" dirty="0"/>
              <a:t>at</a:t>
            </a:r>
            <a:r>
              <a:rPr sz="2200" spc="-50" dirty="0"/>
              <a:t> </a:t>
            </a:r>
            <a:r>
              <a:rPr sz="2200" dirty="0"/>
              <a:t>spatial</a:t>
            </a:r>
            <a:r>
              <a:rPr sz="2200" spc="-50" dirty="0"/>
              <a:t> </a:t>
            </a:r>
            <a:r>
              <a:rPr sz="2200" spc="-10" dirty="0"/>
              <a:t>dimensions:</a:t>
            </a:r>
            <a:endParaRPr sz="2200"/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97762" y="1370037"/>
          <a:ext cx="2680334" cy="27425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29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9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450162" y="836637"/>
          <a:ext cx="2680334" cy="27425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29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9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100965">
                        <a:lnSpc>
                          <a:spcPct val="100000"/>
                        </a:lnSpc>
                        <a:spcBef>
                          <a:spcPts val="45"/>
                        </a:spcBef>
                      </a:pPr>
                      <a:r>
                        <a:rPr sz="2400" spc="-50" dirty="0">
                          <a:latin typeface="Arial MT"/>
                          <a:cs typeface="Arial MT"/>
                        </a:rPr>
                        <a:t>F</a:t>
                      </a:r>
                      <a:endParaRPr sz="2400">
                        <a:latin typeface="Arial MT"/>
                        <a:cs typeface="Arial MT"/>
                      </a:endParaRPr>
                    </a:p>
                  </a:txBody>
                  <a:tcPr marL="0" marR="0" marT="571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ts val="2860"/>
                        </a:lnSpc>
                      </a:pPr>
                      <a:r>
                        <a:rPr sz="2400" spc="-50" dirty="0">
                          <a:latin typeface="Arial MT"/>
                          <a:cs typeface="Arial MT"/>
                        </a:rPr>
                        <a:t>F</a:t>
                      </a:r>
                      <a:endParaRPr sz="2400">
                        <a:latin typeface="Arial MT"/>
                        <a:cs typeface="Arial MT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object 3"/>
          <p:cNvSpPr/>
          <p:nvPr/>
        </p:nvSpPr>
        <p:spPr>
          <a:xfrm>
            <a:off x="464474" y="628425"/>
            <a:ext cx="2696210" cy="0"/>
          </a:xfrm>
          <a:custGeom>
            <a:avLst/>
            <a:gdLst/>
            <a:ahLst/>
            <a:cxnLst/>
            <a:rect l="l" t="t" r="r" b="b"/>
            <a:pathLst>
              <a:path w="2696210">
                <a:moveTo>
                  <a:pt x="0" y="0"/>
                </a:moveTo>
                <a:lnTo>
                  <a:pt x="2695799" y="0"/>
                </a:lnTo>
              </a:path>
            </a:pathLst>
          </a:custGeom>
          <a:ln w="19049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430050" y="151908"/>
            <a:ext cx="2457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0" dirty="0">
                <a:latin typeface="Arial MT"/>
                <a:cs typeface="Arial MT"/>
              </a:rPr>
              <a:t>N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85925" y="1870808"/>
            <a:ext cx="2457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0" dirty="0">
                <a:latin typeface="Arial MT"/>
                <a:cs typeface="Arial MT"/>
              </a:rPr>
              <a:t>N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3300300" y="850750"/>
            <a:ext cx="0" cy="2595880"/>
          </a:xfrm>
          <a:custGeom>
            <a:avLst/>
            <a:gdLst/>
            <a:ahLst/>
            <a:cxnLst/>
            <a:rect l="l" t="t" r="r" b="b"/>
            <a:pathLst>
              <a:path h="2595879">
                <a:moveTo>
                  <a:pt x="0" y="0"/>
                </a:moveTo>
                <a:lnTo>
                  <a:pt x="0" y="2595299"/>
                </a:lnTo>
              </a:path>
            </a:pathLst>
          </a:custGeom>
          <a:ln w="19049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4681450" y="625507"/>
            <a:ext cx="2504440" cy="7531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865"/>
              </a:lnSpc>
              <a:spcBef>
                <a:spcPts val="100"/>
              </a:spcBef>
            </a:pPr>
            <a:r>
              <a:rPr sz="2400" dirty="0">
                <a:latin typeface="Arial MT"/>
                <a:cs typeface="Arial MT"/>
              </a:rPr>
              <a:t>Output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size:</a:t>
            </a:r>
            <a:endParaRPr sz="2400">
              <a:latin typeface="Arial MT"/>
              <a:cs typeface="Arial MT"/>
            </a:endParaRPr>
          </a:p>
          <a:p>
            <a:pPr marL="12700">
              <a:lnSpc>
                <a:spcPts val="2865"/>
              </a:lnSpc>
            </a:pPr>
            <a:r>
              <a:rPr sz="2400" b="1" dirty="0">
                <a:latin typeface="Arial"/>
                <a:cs typeface="Arial"/>
              </a:rPr>
              <a:t>(N</a:t>
            </a:r>
            <a:r>
              <a:rPr sz="2400" b="1" spc="-30" dirty="0">
                <a:latin typeface="Arial"/>
                <a:cs typeface="Arial"/>
              </a:rPr>
              <a:t> </a:t>
            </a:r>
            <a:r>
              <a:rPr sz="2400" b="1" dirty="0">
                <a:latin typeface="Arial"/>
                <a:cs typeface="Arial"/>
              </a:rPr>
              <a:t>-</a:t>
            </a:r>
            <a:r>
              <a:rPr sz="2400" b="1" spc="-25" dirty="0">
                <a:latin typeface="Arial"/>
                <a:cs typeface="Arial"/>
              </a:rPr>
              <a:t> </a:t>
            </a:r>
            <a:r>
              <a:rPr sz="2400" b="1" dirty="0">
                <a:latin typeface="Arial"/>
                <a:cs typeface="Arial"/>
              </a:rPr>
              <a:t>F)</a:t>
            </a:r>
            <a:r>
              <a:rPr sz="2400" b="1" spc="-25" dirty="0">
                <a:latin typeface="Arial"/>
                <a:cs typeface="Arial"/>
              </a:rPr>
              <a:t> </a:t>
            </a:r>
            <a:r>
              <a:rPr sz="2400" b="1" dirty="0">
                <a:latin typeface="Arial"/>
                <a:cs typeface="Arial"/>
              </a:rPr>
              <a:t>/</a:t>
            </a:r>
            <a:r>
              <a:rPr sz="2400" b="1" spc="-30" dirty="0">
                <a:latin typeface="Arial"/>
                <a:cs typeface="Arial"/>
              </a:rPr>
              <a:t> </a:t>
            </a:r>
            <a:r>
              <a:rPr sz="2400" b="1" dirty="0">
                <a:latin typeface="Arial"/>
                <a:cs typeface="Arial"/>
              </a:rPr>
              <a:t>stride</a:t>
            </a:r>
            <a:r>
              <a:rPr sz="2400" b="1" spc="-25" dirty="0">
                <a:latin typeface="Arial"/>
                <a:cs typeface="Arial"/>
              </a:rPr>
              <a:t> </a:t>
            </a:r>
            <a:r>
              <a:rPr sz="2400" b="1" dirty="0">
                <a:latin typeface="Arial"/>
                <a:cs typeface="Arial"/>
              </a:rPr>
              <a:t>+</a:t>
            </a:r>
            <a:r>
              <a:rPr sz="2400" b="1" spc="-25" dirty="0">
                <a:latin typeface="Arial"/>
                <a:cs typeface="Arial"/>
              </a:rPr>
              <a:t> </a:t>
            </a:r>
            <a:r>
              <a:rPr sz="2400" b="1" spc="-50" dirty="0">
                <a:latin typeface="Arial"/>
                <a:cs typeface="Arial"/>
              </a:rPr>
              <a:t>1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681450" y="1711358"/>
            <a:ext cx="4324350" cy="14770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865"/>
              </a:lnSpc>
              <a:spcBef>
                <a:spcPts val="100"/>
              </a:spcBef>
            </a:pPr>
            <a:r>
              <a:rPr sz="2400" dirty="0">
                <a:latin typeface="Arial MT"/>
                <a:cs typeface="Arial MT"/>
              </a:rPr>
              <a:t>e.g.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N</a:t>
            </a:r>
            <a:r>
              <a:rPr sz="2400" spc="-1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=</a:t>
            </a:r>
            <a:r>
              <a:rPr sz="2400" spc="-1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7,</a:t>
            </a:r>
            <a:r>
              <a:rPr sz="2400" spc="-1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F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=</a:t>
            </a:r>
            <a:r>
              <a:rPr sz="2400" spc="-10" dirty="0">
                <a:latin typeface="Arial MT"/>
                <a:cs typeface="Arial MT"/>
              </a:rPr>
              <a:t> </a:t>
            </a:r>
            <a:r>
              <a:rPr sz="2400" spc="-25" dirty="0">
                <a:latin typeface="Arial MT"/>
                <a:cs typeface="Arial MT"/>
              </a:rPr>
              <a:t>3:</a:t>
            </a:r>
            <a:endParaRPr sz="2400" dirty="0">
              <a:latin typeface="Arial MT"/>
              <a:cs typeface="Arial MT"/>
            </a:endParaRPr>
          </a:p>
          <a:p>
            <a:pPr marL="12700">
              <a:lnSpc>
                <a:spcPts val="2850"/>
              </a:lnSpc>
            </a:pPr>
            <a:r>
              <a:rPr sz="2400" dirty="0">
                <a:latin typeface="Arial MT"/>
                <a:cs typeface="Arial MT"/>
              </a:rPr>
              <a:t>stride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1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=&gt;</a:t>
            </a:r>
            <a:r>
              <a:rPr sz="2400" spc="-2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(7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-</a:t>
            </a:r>
            <a:r>
              <a:rPr sz="2400" spc="-2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3)/1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+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1</a:t>
            </a:r>
            <a:r>
              <a:rPr sz="2400" spc="-2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=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spc="-50" dirty="0">
                <a:latin typeface="Arial MT"/>
                <a:cs typeface="Arial MT"/>
              </a:rPr>
              <a:t>5</a:t>
            </a:r>
            <a:endParaRPr sz="2400" dirty="0">
              <a:latin typeface="Arial MT"/>
              <a:cs typeface="Arial MT"/>
            </a:endParaRPr>
          </a:p>
          <a:p>
            <a:pPr marL="12700">
              <a:lnSpc>
                <a:spcPts val="2850"/>
              </a:lnSpc>
            </a:pPr>
            <a:r>
              <a:rPr sz="2400" dirty="0">
                <a:latin typeface="Arial MT"/>
                <a:cs typeface="Arial MT"/>
              </a:rPr>
              <a:t>stride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2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=&gt;</a:t>
            </a:r>
            <a:r>
              <a:rPr sz="2400" spc="-2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(7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-</a:t>
            </a:r>
            <a:r>
              <a:rPr sz="2400" spc="-2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3)/2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+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1</a:t>
            </a:r>
            <a:r>
              <a:rPr sz="2400" spc="-2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=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spc="-50" dirty="0">
                <a:latin typeface="Arial MT"/>
                <a:cs typeface="Arial MT"/>
              </a:rPr>
              <a:t>3</a:t>
            </a:r>
            <a:endParaRPr sz="2400" dirty="0">
              <a:latin typeface="Arial MT"/>
              <a:cs typeface="Arial MT"/>
            </a:endParaRPr>
          </a:p>
          <a:p>
            <a:pPr marL="12700">
              <a:lnSpc>
                <a:spcPts val="2865"/>
              </a:lnSpc>
            </a:pPr>
            <a:r>
              <a:rPr sz="2400" dirty="0">
                <a:latin typeface="Arial MT"/>
                <a:cs typeface="Arial MT"/>
              </a:rPr>
              <a:t>stride</a:t>
            </a:r>
            <a:r>
              <a:rPr sz="2400" spc="-3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3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=&gt;</a:t>
            </a:r>
            <a:r>
              <a:rPr sz="2400" spc="-3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(7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-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3)/3</a:t>
            </a:r>
            <a:r>
              <a:rPr sz="2400" spc="-3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+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1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=</a:t>
            </a:r>
            <a:r>
              <a:rPr sz="2400" spc="-3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2.33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spc="-25" dirty="0">
                <a:latin typeface="Arial MT"/>
                <a:cs typeface="Arial MT"/>
              </a:rPr>
              <a:t>:\</a:t>
            </a:r>
            <a:endParaRPr sz="240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F379B6-D9B0-49C0-9C87-B4E45E2D7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857" y="133350"/>
            <a:ext cx="5704285" cy="429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9428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659E6D2-1F44-4369-A042-1D89CDFBC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3350"/>
            <a:ext cx="776621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2106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8B7F549-56CF-4173-8D14-ECBD9A086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85750"/>
            <a:ext cx="7263927" cy="427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6982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645325" y="1094857"/>
            <a:ext cx="3055620" cy="1115060"/>
          </a:xfrm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12700" marR="5080">
              <a:lnSpc>
                <a:spcPts val="2850"/>
              </a:lnSpc>
              <a:spcBef>
                <a:spcPts val="220"/>
              </a:spcBef>
            </a:pPr>
            <a:r>
              <a:rPr sz="2400" dirty="0">
                <a:latin typeface="Arial MT"/>
                <a:cs typeface="Arial MT"/>
              </a:rPr>
              <a:t>7x7</a:t>
            </a:r>
            <a:r>
              <a:rPr sz="2400" spc="-7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input</a:t>
            </a:r>
            <a:r>
              <a:rPr sz="2400" spc="-65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(spatially) </a:t>
            </a:r>
            <a:r>
              <a:rPr sz="2400" dirty="0">
                <a:latin typeface="Arial MT"/>
                <a:cs typeface="Arial MT"/>
              </a:rPr>
              <a:t>assume</a:t>
            </a:r>
            <a:r>
              <a:rPr sz="2400" spc="-8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3x3</a:t>
            </a:r>
            <a:r>
              <a:rPr sz="2400" spc="-85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filter </a:t>
            </a:r>
            <a:r>
              <a:rPr sz="2400" dirty="0">
                <a:latin typeface="Arial MT"/>
                <a:cs typeface="Arial MT"/>
              </a:rPr>
              <a:t>applied</a:t>
            </a:r>
            <a:r>
              <a:rPr sz="2400" spc="-75" dirty="0">
                <a:latin typeface="Arial MT"/>
                <a:cs typeface="Arial MT"/>
              </a:rPr>
              <a:t> </a:t>
            </a:r>
            <a:r>
              <a:rPr sz="2400" b="1" dirty="0">
                <a:latin typeface="Arial"/>
                <a:cs typeface="Arial"/>
              </a:rPr>
              <a:t>with</a:t>
            </a:r>
            <a:r>
              <a:rPr sz="2400" b="1" spc="-75" dirty="0">
                <a:latin typeface="Arial"/>
                <a:cs typeface="Arial"/>
              </a:rPr>
              <a:t> </a:t>
            </a:r>
            <a:r>
              <a:rPr sz="2400" b="1" dirty="0">
                <a:latin typeface="Arial"/>
                <a:cs typeface="Arial"/>
              </a:rPr>
              <a:t>stride</a:t>
            </a:r>
            <a:r>
              <a:rPr sz="2400" b="1" spc="-75" dirty="0">
                <a:latin typeface="Arial"/>
                <a:cs typeface="Arial"/>
              </a:rPr>
              <a:t> </a:t>
            </a:r>
            <a:r>
              <a:rPr sz="2400" b="1" spc="-25" dirty="0">
                <a:latin typeface="Arial"/>
                <a:cs typeface="Arial"/>
              </a:rPr>
              <a:t>3?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63200" y="855207"/>
            <a:ext cx="1949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0" dirty="0">
                <a:latin typeface="Arial MT"/>
                <a:cs typeface="Arial MT"/>
              </a:rPr>
              <a:t>7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168724" y="2724807"/>
            <a:ext cx="1949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0" dirty="0">
                <a:latin typeface="Arial MT"/>
                <a:cs typeface="Arial MT"/>
              </a:rPr>
              <a:t>7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11174" y="122299"/>
            <a:ext cx="438467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dirty="0"/>
              <a:t>A</a:t>
            </a:r>
            <a:r>
              <a:rPr sz="2200" spc="-50" dirty="0"/>
              <a:t> </a:t>
            </a:r>
            <a:r>
              <a:rPr sz="2200" dirty="0"/>
              <a:t>closer</a:t>
            </a:r>
            <a:r>
              <a:rPr sz="2200" spc="-50" dirty="0"/>
              <a:t> </a:t>
            </a:r>
            <a:r>
              <a:rPr sz="2200" dirty="0"/>
              <a:t>look</a:t>
            </a:r>
            <a:r>
              <a:rPr sz="2200" spc="-45" dirty="0"/>
              <a:t> </a:t>
            </a:r>
            <a:r>
              <a:rPr sz="2200" dirty="0"/>
              <a:t>at</a:t>
            </a:r>
            <a:r>
              <a:rPr sz="2200" spc="-50" dirty="0"/>
              <a:t> </a:t>
            </a:r>
            <a:r>
              <a:rPr sz="2200" dirty="0"/>
              <a:t>spatial</a:t>
            </a:r>
            <a:r>
              <a:rPr sz="2200" spc="-50" dirty="0"/>
              <a:t> </a:t>
            </a:r>
            <a:r>
              <a:rPr sz="2200" spc="-10" dirty="0"/>
              <a:t>dimensions:</a:t>
            </a:r>
            <a:endParaRPr sz="2200"/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97762" y="1370037"/>
          <a:ext cx="2680334" cy="27425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29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9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06F3BBA-2B65-497F-B9F9-C43E16FE7C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515455"/>
            <a:ext cx="6320475" cy="31898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658930A-0C8F-4DF6-86C4-E8D088C10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384" y="0"/>
            <a:ext cx="685323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96103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645325" y="1094857"/>
            <a:ext cx="3055620" cy="1115060"/>
          </a:xfrm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12700" marR="5080">
              <a:lnSpc>
                <a:spcPts val="2850"/>
              </a:lnSpc>
              <a:spcBef>
                <a:spcPts val="220"/>
              </a:spcBef>
            </a:pPr>
            <a:r>
              <a:rPr sz="2400" dirty="0">
                <a:latin typeface="Arial MT"/>
                <a:cs typeface="Arial MT"/>
              </a:rPr>
              <a:t>7x7</a:t>
            </a:r>
            <a:r>
              <a:rPr sz="2400" spc="-7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input</a:t>
            </a:r>
            <a:r>
              <a:rPr sz="2400" spc="-65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(spatially) </a:t>
            </a:r>
            <a:r>
              <a:rPr sz="2400" dirty="0">
                <a:latin typeface="Arial MT"/>
                <a:cs typeface="Arial MT"/>
              </a:rPr>
              <a:t>assume</a:t>
            </a:r>
            <a:r>
              <a:rPr sz="2400" spc="-8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3x3</a:t>
            </a:r>
            <a:r>
              <a:rPr sz="2400" spc="-85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filter </a:t>
            </a:r>
            <a:r>
              <a:rPr sz="2400" dirty="0">
                <a:latin typeface="Arial MT"/>
                <a:cs typeface="Arial MT"/>
              </a:rPr>
              <a:t>applied</a:t>
            </a:r>
            <a:r>
              <a:rPr sz="2400" spc="-75" dirty="0">
                <a:latin typeface="Arial MT"/>
                <a:cs typeface="Arial MT"/>
              </a:rPr>
              <a:t> </a:t>
            </a:r>
            <a:r>
              <a:rPr sz="2400" b="1" dirty="0">
                <a:latin typeface="Arial"/>
                <a:cs typeface="Arial"/>
              </a:rPr>
              <a:t>with</a:t>
            </a:r>
            <a:r>
              <a:rPr sz="2400" b="1" spc="-75" dirty="0">
                <a:latin typeface="Arial"/>
                <a:cs typeface="Arial"/>
              </a:rPr>
              <a:t> </a:t>
            </a:r>
            <a:r>
              <a:rPr sz="2400" b="1" dirty="0">
                <a:latin typeface="Arial"/>
                <a:cs typeface="Arial"/>
              </a:rPr>
              <a:t>stride</a:t>
            </a:r>
            <a:r>
              <a:rPr sz="2400" b="1" spc="-75" dirty="0">
                <a:latin typeface="Arial"/>
                <a:cs typeface="Arial"/>
              </a:rPr>
              <a:t> </a:t>
            </a:r>
            <a:r>
              <a:rPr sz="2400" b="1" spc="-25" dirty="0">
                <a:latin typeface="Arial"/>
                <a:cs typeface="Arial"/>
              </a:rPr>
              <a:t>3?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63200" y="855207"/>
            <a:ext cx="1949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0" dirty="0">
                <a:latin typeface="Arial MT"/>
                <a:cs typeface="Arial MT"/>
              </a:rPr>
              <a:t>7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168724" y="2724807"/>
            <a:ext cx="1949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0" dirty="0">
                <a:latin typeface="Arial MT"/>
                <a:cs typeface="Arial MT"/>
              </a:rPr>
              <a:t>7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11174" y="122299"/>
            <a:ext cx="438467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dirty="0"/>
              <a:t>A</a:t>
            </a:r>
            <a:r>
              <a:rPr sz="2200" spc="-50" dirty="0"/>
              <a:t> </a:t>
            </a:r>
            <a:r>
              <a:rPr sz="2200" dirty="0"/>
              <a:t>closer</a:t>
            </a:r>
            <a:r>
              <a:rPr sz="2200" spc="-50" dirty="0"/>
              <a:t> </a:t>
            </a:r>
            <a:r>
              <a:rPr sz="2200" dirty="0"/>
              <a:t>look</a:t>
            </a:r>
            <a:r>
              <a:rPr sz="2200" spc="-45" dirty="0"/>
              <a:t> </a:t>
            </a:r>
            <a:r>
              <a:rPr sz="2200" dirty="0"/>
              <a:t>at</a:t>
            </a:r>
            <a:r>
              <a:rPr sz="2200" spc="-50" dirty="0"/>
              <a:t> </a:t>
            </a:r>
            <a:r>
              <a:rPr sz="2200" dirty="0"/>
              <a:t>spatial</a:t>
            </a:r>
            <a:r>
              <a:rPr sz="2200" spc="-50" dirty="0"/>
              <a:t> </a:t>
            </a:r>
            <a:r>
              <a:rPr sz="2200" spc="-10" dirty="0"/>
              <a:t>dimensions:</a:t>
            </a:r>
            <a:endParaRPr sz="2200"/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97762" y="1370037"/>
          <a:ext cx="2680334" cy="27425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29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9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9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object 7"/>
          <p:cNvSpPr txBox="1"/>
          <p:nvPr/>
        </p:nvSpPr>
        <p:spPr>
          <a:xfrm>
            <a:off x="4762675" y="2710133"/>
            <a:ext cx="3411854" cy="1115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865"/>
              </a:lnSpc>
              <a:spcBef>
                <a:spcPts val="100"/>
              </a:spcBef>
            </a:pP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doesn’t</a:t>
            </a: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b="1" spc="-20" dirty="0">
                <a:solidFill>
                  <a:srgbClr val="FF0000"/>
                </a:solidFill>
                <a:latin typeface="Arial"/>
                <a:cs typeface="Arial"/>
              </a:rPr>
              <a:t>fit!</a:t>
            </a:r>
            <a:endParaRPr sz="2400">
              <a:latin typeface="Arial"/>
              <a:cs typeface="Arial"/>
            </a:endParaRPr>
          </a:p>
          <a:p>
            <a:pPr marL="12700" marR="5080">
              <a:lnSpc>
                <a:spcPts val="2850"/>
              </a:lnSpc>
              <a:spcBef>
                <a:spcPts val="105"/>
              </a:spcBef>
            </a:pPr>
            <a:r>
              <a:rPr sz="2400" dirty="0">
                <a:solidFill>
                  <a:srgbClr val="FF0000"/>
                </a:solidFill>
                <a:latin typeface="Arial MT"/>
                <a:cs typeface="Arial MT"/>
              </a:rPr>
              <a:t>cannot</a:t>
            </a:r>
            <a:r>
              <a:rPr sz="2400" spc="-70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0000"/>
                </a:solidFill>
                <a:latin typeface="Arial MT"/>
                <a:cs typeface="Arial MT"/>
              </a:rPr>
              <a:t>apply</a:t>
            </a:r>
            <a:r>
              <a:rPr sz="2400" spc="-65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0000"/>
                </a:solidFill>
                <a:latin typeface="Arial MT"/>
                <a:cs typeface="Arial MT"/>
              </a:rPr>
              <a:t>3x3</a:t>
            </a:r>
            <a:r>
              <a:rPr sz="2400" spc="-70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0000"/>
                </a:solidFill>
                <a:latin typeface="Arial MT"/>
                <a:cs typeface="Arial MT"/>
              </a:rPr>
              <a:t>filter</a:t>
            </a:r>
            <a:r>
              <a:rPr sz="2400" spc="-65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2400" spc="-25" dirty="0">
                <a:solidFill>
                  <a:srgbClr val="FF0000"/>
                </a:solidFill>
                <a:latin typeface="Arial MT"/>
                <a:cs typeface="Arial MT"/>
              </a:rPr>
              <a:t>on </a:t>
            </a:r>
            <a:r>
              <a:rPr sz="2400" dirty="0">
                <a:solidFill>
                  <a:srgbClr val="FF0000"/>
                </a:solidFill>
                <a:latin typeface="Arial MT"/>
                <a:cs typeface="Arial MT"/>
              </a:rPr>
              <a:t>7x7</a:t>
            </a:r>
            <a:r>
              <a:rPr sz="2400" spc="-75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0000"/>
                </a:solidFill>
                <a:latin typeface="Arial MT"/>
                <a:cs typeface="Arial MT"/>
              </a:rPr>
              <a:t>input</a:t>
            </a:r>
            <a:r>
              <a:rPr sz="2400" spc="-70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0000"/>
                </a:solidFill>
                <a:latin typeface="Arial MT"/>
                <a:cs typeface="Arial MT"/>
              </a:rPr>
              <a:t>with</a:t>
            </a:r>
            <a:r>
              <a:rPr sz="2400" spc="-70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0000"/>
                </a:solidFill>
                <a:latin typeface="Arial MT"/>
                <a:cs typeface="Arial MT"/>
              </a:rPr>
              <a:t>stride</a:t>
            </a:r>
            <a:r>
              <a:rPr sz="2400" spc="-70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2400" spc="-25" dirty="0">
                <a:solidFill>
                  <a:srgbClr val="FF0000"/>
                </a:solidFill>
                <a:latin typeface="Arial MT"/>
                <a:cs typeface="Arial MT"/>
              </a:rPr>
              <a:t>3.</a:t>
            </a:r>
            <a:endParaRPr sz="2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26792" rIns="0" bIns="0" rtlCol="0">
            <a:spAutoFit/>
          </a:bodyPr>
          <a:lstStyle/>
          <a:p>
            <a:pPr marL="124460">
              <a:lnSpc>
                <a:spcPct val="100000"/>
              </a:lnSpc>
              <a:spcBef>
                <a:spcPts val="100"/>
              </a:spcBef>
            </a:pPr>
            <a:r>
              <a:rPr sz="3000" dirty="0"/>
              <a:t>In</a:t>
            </a:r>
            <a:r>
              <a:rPr sz="3000" spc="-35" dirty="0"/>
              <a:t> </a:t>
            </a:r>
            <a:r>
              <a:rPr sz="3000" dirty="0"/>
              <a:t>practice:</a:t>
            </a:r>
            <a:r>
              <a:rPr sz="3000" spc="-20" dirty="0"/>
              <a:t> </a:t>
            </a:r>
            <a:r>
              <a:rPr sz="3000" dirty="0"/>
              <a:t>Common</a:t>
            </a:r>
            <a:r>
              <a:rPr sz="3000" spc="-20" dirty="0"/>
              <a:t> </a:t>
            </a:r>
            <a:r>
              <a:rPr sz="3000" dirty="0"/>
              <a:t>to</a:t>
            </a:r>
            <a:r>
              <a:rPr sz="3000" spc="-20" dirty="0"/>
              <a:t> </a:t>
            </a:r>
            <a:r>
              <a:rPr sz="3000" dirty="0"/>
              <a:t>zero</a:t>
            </a:r>
            <a:r>
              <a:rPr sz="3000" spc="-20" dirty="0"/>
              <a:t> </a:t>
            </a:r>
            <a:r>
              <a:rPr sz="3000" dirty="0"/>
              <a:t>pad</a:t>
            </a:r>
            <a:r>
              <a:rPr sz="3000" spc="-20" dirty="0"/>
              <a:t> </a:t>
            </a:r>
            <a:r>
              <a:rPr sz="3000" dirty="0"/>
              <a:t>the</a:t>
            </a:r>
            <a:r>
              <a:rPr sz="3000" spc="-20" dirty="0"/>
              <a:t> </a:t>
            </a:r>
            <a:r>
              <a:rPr sz="3000" spc="-10" dirty="0"/>
              <a:t>border</a:t>
            </a:r>
            <a:endParaRPr sz="3000"/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372637" y="942412"/>
          <a:ext cx="2680330" cy="35261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7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78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8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78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78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78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78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978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9781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91795">
                <a:tc>
                  <a:txBody>
                    <a:bodyPr/>
                    <a:lstStyle/>
                    <a:p>
                      <a:pPr marR="19685" algn="ctr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400" spc="-50" dirty="0">
                          <a:latin typeface="Arial MT"/>
                          <a:cs typeface="Arial MT"/>
                        </a:rPr>
                        <a:t>0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7874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400" spc="-50" dirty="0">
                          <a:latin typeface="Arial MT"/>
                          <a:cs typeface="Arial MT"/>
                        </a:rPr>
                        <a:t>0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7874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400" spc="-50" dirty="0">
                          <a:latin typeface="Arial MT"/>
                          <a:cs typeface="Arial MT"/>
                        </a:rPr>
                        <a:t>0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7874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400" spc="-50" dirty="0">
                          <a:latin typeface="Arial MT"/>
                          <a:cs typeface="Arial MT"/>
                        </a:rPr>
                        <a:t>0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7874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400" spc="-50" dirty="0">
                          <a:latin typeface="Arial MT"/>
                          <a:cs typeface="Arial MT"/>
                        </a:rPr>
                        <a:t>0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7874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400" spc="-50" dirty="0">
                          <a:latin typeface="Arial MT"/>
                          <a:cs typeface="Arial MT"/>
                        </a:rPr>
                        <a:t>0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7874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 marR="19685" algn="ctr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400" spc="-50" dirty="0">
                          <a:latin typeface="Arial MT"/>
                          <a:cs typeface="Arial MT"/>
                        </a:rPr>
                        <a:t>0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7874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 marR="19685" algn="ctr">
                        <a:lnSpc>
                          <a:spcPct val="100000"/>
                        </a:lnSpc>
                        <a:spcBef>
                          <a:spcPts val="615"/>
                        </a:spcBef>
                      </a:pPr>
                      <a:r>
                        <a:rPr sz="1400" spc="-50" dirty="0">
                          <a:latin typeface="Arial MT"/>
                          <a:cs typeface="Arial MT"/>
                        </a:rPr>
                        <a:t>0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7810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 marR="19685" algn="ctr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400" spc="-50" dirty="0">
                          <a:latin typeface="Arial MT"/>
                          <a:cs typeface="Arial MT"/>
                        </a:rPr>
                        <a:t>0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7874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 marR="19685" algn="ctr">
                        <a:lnSpc>
                          <a:spcPct val="100000"/>
                        </a:lnSpc>
                        <a:spcBef>
                          <a:spcPts val="615"/>
                        </a:spcBef>
                      </a:pPr>
                      <a:r>
                        <a:rPr sz="1400" spc="-50" dirty="0">
                          <a:latin typeface="Arial MT"/>
                          <a:cs typeface="Arial MT"/>
                        </a:rPr>
                        <a:t>0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7810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" name="object 4"/>
          <p:cNvSpPr txBox="1"/>
          <p:nvPr/>
        </p:nvSpPr>
        <p:spPr>
          <a:xfrm>
            <a:off x="3372150" y="1086239"/>
            <a:ext cx="5288280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 MT"/>
                <a:cs typeface="Arial MT"/>
              </a:rPr>
              <a:t>e.g.</a:t>
            </a:r>
            <a:r>
              <a:rPr sz="2000" spc="-45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input</a:t>
            </a:r>
            <a:r>
              <a:rPr sz="2000" spc="-45" dirty="0">
                <a:latin typeface="Arial MT"/>
                <a:cs typeface="Arial MT"/>
              </a:rPr>
              <a:t> </a:t>
            </a:r>
            <a:r>
              <a:rPr sz="2000" spc="-25" dirty="0">
                <a:latin typeface="Arial MT"/>
                <a:cs typeface="Arial MT"/>
              </a:rPr>
              <a:t>7x7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2000" b="1" dirty="0">
                <a:latin typeface="Arial"/>
                <a:cs typeface="Arial"/>
              </a:rPr>
              <a:t>3x3</a:t>
            </a:r>
            <a:r>
              <a:rPr sz="2000" b="1" spc="-55" dirty="0">
                <a:latin typeface="Arial"/>
                <a:cs typeface="Arial"/>
              </a:rPr>
              <a:t> </a:t>
            </a:r>
            <a:r>
              <a:rPr sz="2000" dirty="0">
                <a:latin typeface="Arial MT"/>
                <a:cs typeface="Arial MT"/>
              </a:rPr>
              <a:t>filter,</a:t>
            </a:r>
            <a:r>
              <a:rPr sz="2000" spc="-55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applied</a:t>
            </a:r>
            <a:r>
              <a:rPr sz="2000" spc="-55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with</a:t>
            </a:r>
            <a:r>
              <a:rPr sz="2000" spc="-40" dirty="0">
                <a:latin typeface="Arial MT"/>
                <a:cs typeface="Arial MT"/>
              </a:rPr>
              <a:t> </a:t>
            </a:r>
            <a:r>
              <a:rPr sz="2000" b="1" dirty="0">
                <a:latin typeface="Arial"/>
                <a:cs typeface="Arial"/>
              </a:rPr>
              <a:t>stride</a:t>
            </a:r>
            <a:r>
              <a:rPr sz="2000" b="1" spc="-50" dirty="0">
                <a:latin typeface="Arial"/>
                <a:cs typeface="Arial"/>
              </a:rPr>
              <a:t> 1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b="1" dirty="0">
                <a:latin typeface="Arial"/>
                <a:cs typeface="Arial"/>
              </a:rPr>
              <a:t>pad</a:t>
            </a:r>
            <a:r>
              <a:rPr sz="2000" b="1" spc="-25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with</a:t>
            </a:r>
            <a:r>
              <a:rPr sz="2000" b="1" spc="-20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1</a:t>
            </a:r>
            <a:r>
              <a:rPr sz="2000" b="1" spc="-20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pixel </a:t>
            </a:r>
            <a:r>
              <a:rPr sz="2000" dirty="0">
                <a:latin typeface="Arial MT"/>
                <a:cs typeface="Arial MT"/>
              </a:rPr>
              <a:t>border</a:t>
            </a:r>
            <a:r>
              <a:rPr sz="2000" spc="-2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=&gt;</a:t>
            </a:r>
            <a:r>
              <a:rPr sz="2000" spc="-2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what</a:t>
            </a:r>
            <a:r>
              <a:rPr sz="2000" spc="-2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is</a:t>
            </a:r>
            <a:r>
              <a:rPr sz="2000" spc="-2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the</a:t>
            </a:r>
            <a:r>
              <a:rPr sz="2000" spc="-20" dirty="0">
                <a:latin typeface="Arial MT"/>
                <a:cs typeface="Arial MT"/>
              </a:rPr>
              <a:t> </a:t>
            </a:r>
            <a:r>
              <a:rPr sz="2000" spc="-10" dirty="0">
                <a:latin typeface="Arial MT"/>
                <a:cs typeface="Arial MT"/>
              </a:rPr>
              <a:t>output?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094599" y="3438232"/>
            <a:ext cx="2419985" cy="7531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865"/>
              </a:lnSpc>
              <a:spcBef>
                <a:spcPts val="100"/>
              </a:spcBef>
            </a:pPr>
            <a:r>
              <a:rPr sz="2400" spc="-10" dirty="0">
                <a:solidFill>
                  <a:srgbClr val="434343"/>
                </a:solidFill>
                <a:latin typeface="Arial MT"/>
                <a:cs typeface="Arial MT"/>
              </a:rPr>
              <a:t>(recall:)</a:t>
            </a:r>
            <a:endParaRPr sz="2400">
              <a:latin typeface="Arial MT"/>
              <a:cs typeface="Arial MT"/>
            </a:endParaRPr>
          </a:p>
          <a:p>
            <a:pPr marL="12700">
              <a:lnSpc>
                <a:spcPts val="2865"/>
              </a:lnSpc>
            </a:pPr>
            <a:r>
              <a:rPr sz="2400" dirty="0">
                <a:solidFill>
                  <a:srgbClr val="0000FF"/>
                </a:solidFill>
                <a:latin typeface="Arial MT"/>
                <a:cs typeface="Arial MT"/>
              </a:rPr>
              <a:t>(N</a:t>
            </a:r>
            <a:r>
              <a:rPr sz="2400" spc="-30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0000FF"/>
                </a:solidFill>
                <a:latin typeface="Arial MT"/>
                <a:cs typeface="Arial MT"/>
              </a:rPr>
              <a:t>-</a:t>
            </a:r>
            <a:r>
              <a:rPr sz="24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0000FF"/>
                </a:solidFill>
                <a:latin typeface="Arial MT"/>
                <a:cs typeface="Arial MT"/>
              </a:rPr>
              <a:t>F)</a:t>
            </a:r>
            <a:r>
              <a:rPr sz="24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0000FF"/>
                </a:solidFill>
                <a:latin typeface="Arial MT"/>
                <a:cs typeface="Arial MT"/>
              </a:rPr>
              <a:t>/</a:t>
            </a:r>
            <a:r>
              <a:rPr sz="24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0000FF"/>
                </a:solidFill>
                <a:latin typeface="Arial MT"/>
                <a:cs typeface="Arial MT"/>
              </a:rPr>
              <a:t>stride</a:t>
            </a:r>
            <a:r>
              <a:rPr sz="24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0000FF"/>
                </a:solidFill>
                <a:latin typeface="Arial MT"/>
                <a:cs typeface="Arial MT"/>
              </a:rPr>
              <a:t>+</a:t>
            </a:r>
            <a:r>
              <a:rPr sz="24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400" spc="-50" dirty="0">
                <a:solidFill>
                  <a:srgbClr val="0000FF"/>
                </a:solidFill>
                <a:latin typeface="Arial MT"/>
                <a:cs typeface="Arial MT"/>
              </a:rPr>
              <a:t>1</a:t>
            </a:r>
            <a:endParaRPr sz="2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26792" rIns="0" bIns="0" rtlCol="0">
            <a:spAutoFit/>
          </a:bodyPr>
          <a:lstStyle/>
          <a:p>
            <a:pPr marL="124460">
              <a:lnSpc>
                <a:spcPct val="100000"/>
              </a:lnSpc>
              <a:spcBef>
                <a:spcPts val="100"/>
              </a:spcBef>
            </a:pPr>
            <a:r>
              <a:rPr sz="3000" dirty="0"/>
              <a:t>In</a:t>
            </a:r>
            <a:r>
              <a:rPr sz="3000" spc="-35" dirty="0"/>
              <a:t> </a:t>
            </a:r>
            <a:r>
              <a:rPr sz="3000" dirty="0"/>
              <a:t>practice:</a:t>
            </a:r>
            <a:r>
              <a:rPr sz="3000" spc="-20" dirty="0"/>
              <a:t> </a:t>
            </a:r>
            <a:r>
              <a:rPr sz="3000" dirty="0"/>
              <a:t>Common</a:t>
            </a:r>
            <a:r>
              <a:rPr sz="3000" spc="-20" dirty="0"/>
              <a:t> </a:t>
            </a:r>
            <a:r>
              <a:rPr sz="3000" dirty="0"/>
              <a:t>to</a:t>
            </a:r>
            <a:r>
              <a:rPr sz="3000" spc="-20" dirty="0"/>
              <a:t> </a:t>
            </a:r>
            <a:r>
              <a:rPr sz="3000" dirty="0"/>
              <a:t>zero</a:t>
            </a:r>
            <a:r>
              <a:rPr sz="3000" spc="-20" dirty="0"/>
              <a:t> </a:t>
            </a:r>
            <a:r>
              <a:rPr sz="3000" dirty="0"/>
              <a:t>pad</a:t>
            </a:r>
            <a:r>
              <a:rPr sz="3000" spc="-20" dirty="0"/>
              <a:t> </a:t>
            </a:r>
            <a:r>
              <a:rPr sz="3000" dirty="0"/>
              <a:t>the</a:t>
            </a:r>
            <a:r>
              <a:rPr sz="3000" spc="-20" dirty="0"/>
              <a:t> </a:t>
            </a:r>
            <a:r>
              <a:rPr sz="3000" spc="-10" dirty="0"/>
              <a:t>border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3372150" y="1086239"/>
            <a:ext cx="5554980" cy="3378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Arial MT"/>
                <a:cs typeface="Arial MT"/>
              </a:rPr>
              <a:t>e.g.</a:t>
            </a:r>
            <a:r>
              <a:rPr sz="2000" spc="-45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input</a:t>
            </a:r>
            <a:r>
              <a:rPr sz="2000" spc="-45" dirty="0">
                <a:latin typeface="Arial MT"/>
                <a:cs typeface="Arial MT"/>
              </a:rPr>
              <a:t> </a:t>
            </a:r>
            <a:r>
              <a:rPr sz="2000" spc="-25" dirty="0">
                <a:latin typeface="Arial MT"/>
                <a:cs typeface="Arial MT"/>
              </a:rPr>
              <a:t>7x7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2000" b="1" dirty="0">
                <a:latin typeface="Arial"/>
                <a:cs typeface="Arial"/>
              </a:rPr>
              <a:t>3x3</a:t>
            </a:r>
            <a:r>
              <a:rPr sz="2000" b="1" spc="-55" dirty="0">
                <a:latin typeface="Arial"/>
                <a:cs typeface="Arial"/>
              </a:rPr>
              <a:t> </a:t>
            </a:r>
            <a:r>
              <a:rPr sz="2000" dirty="0">
                <a:latin typeface="Arial MT"/>
                <a:cs typeface="Arial MT"/>
              </a:rPr>
              <a:t>filter,</a:t>
            </a:r>
            <a:r>
              <a:rPr sz="2000" spc="-55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applied</a:t>
            </a:r>
            <a:r>
              <a:rPr sz="2000" spc="-55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with</a:t>
            </a:r>
            <a:r>
              <a:rPr sz="2000" spc="-40" dirty="0">
                <a:latin typeface="Arial MT"/>
                <a:cs typeface="Arial MT"/>
              </a:rPr>
              <a:t> </a:t>
            </a:r>
            <a:r>
              <a:rPr sz="2000" b="1" dirty="0">
                <a:latin typeface="Arial"/>
                <a:cs typeface="Arial"/>
              </a:rPr>
              <a:t>stride</a:t>
            </a:r>
            <a:r>
              <a:rPr sz="2000" b="1" spc="-50" dirty="0">
                <a:latin typeface="Arial"/>
                <a:cs typeface="Arial"/>
              </a:rPr>
              <a:t> 1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b="1" dirty="0">
                <a:latin typeface="Arial"/>
                <a:cs typeface="Arial"/>
              </a:rPr>
              <a:t>pad</a:t>
            </a:r>
            <a:r>
              <a:rPr sz="2000" b="1" spc="-25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with</a:t>
            </a:r>
            <a:r>
              <a:rPr sz="2000" b="1" spc="-20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1</a:t>
            </a:r>
            <a:r>
              <a:rPr sz="2000" b="1" spc="-20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pixel </a:t>
            </a:r>
            <a:r>
              <a:rPr sz="2000" dirty="0">
                <a:latin typeface="Arial MT"/>
                <a:cs typeface="Arial MT"/>
              </a:rPr>
              <a:t>border</a:t>
            </a:r>
            <a:r>
              <a:rPr sz="2000" spc="-2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=&gt;</a:t>
            </a:r>
            <a:r>
              <a:rPr sz="2000" spc="-2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what</a:t>
            </a:r>
            <a:r>
              <a:rPr sz="2000" spc="-2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is</a:t>
            </a:r>
            <a:r>
              <a:rPr sz="2000" spc="-2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the</a:t>
            </a:r>
            <a:r>
              <a:rPr sz="2000" spc="-20" dirty="0">
                <a:latin typeface="Arial MT"/>
                <a:cs typeface="Arial MT"/>
              </a:rPr>
              <a:t> </a:t>
            </a:r>
            <a:r>
              <a:rPr sz="2000" spc="-10" dirty="0">
                <a:latin typeface="Arial MT"/>
                <a:cs typeface="Arial MT"/>
              </a:rPr>
              <a:t>output?</a:t>
            </a:r>
            <a:endParaRPr sz="20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2000" b="1" dirty="0">
                <a:latin typeface="Arial"/>
                <a:cs typeface="Arial"/>
              </a:rPr>
              <a:t>7x7</a:t>
            </a:r>
            <a:r>
              <a:rPr sz="2000" b="1" spc="-50" dirty="0">
                <a:latin typeface="Arial"/>
                <a:cs typeface="Arial"/>
              </a:rPr>
              <a:t> </a:t>
            </a:r>
            <a:r>
              <a:rPr sz="2000" b="1" spc="-10" dirty="0">
                <a:latin typeface="Arial"/>
                <a:cs typeface="Arial"/>
              </a:rPr>
              <a:t>output!</a:t>
            </a:r>
            <a:endParaRPr sz="2000">
              <a:latin typeface="Arial"/>
              <a:cs typeface="Arial"/>
            </a:endParaRPr>
          </a:p>
          <a:p>
            <a:pPr marL="12700" marR="5080">
              <a:lnSpc>
                <a:spcPct val="100000"/>
              </a:lnSpc>
            </a:pPr>
            <a:r>
              <a:rPr sz="2000" dirty="0">
                <a:latin typeface="Arial MT"/>
                <a:cs typeface="Arial MT"/>
              </a:rPr>
              <a:t>in</a:t>
            </a:r>
            <a:r>
              <a:rPr sz="2000" spc="-45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general,</a:t>
            </a:r>
            <a:r>
              <a:rPr sz="2000" spc="-4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common</a:t>
            </a:r>
            <a:r>
              <a:rPr sz="2000" spc="-4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to</a:t>
            </a:r>
            <a:r>
              <a:rPr sz="2000" spc="-45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see</a:t>
            </a:r>
            <a:r>
              <a:rPr sz="2000" spc="-4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CONV</a:t>
            </a:r>
            <a:r>
              <a:rPr sz="2000" spc="-4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layers</a:t>
            </a:r>
            <a:r>
              <a:rPr sz="2000" spc="-40" dirty="0">
                <a:latin typeface="Arial MT"/>
                <a:cs typeface="Arial MT"/>
              </a:rPr>
              <a:t> </a:t>
            </a:r>
            <a:r>
              <a:rPr sz="2000" spc="-20" dirty="0">
                <a:latin typeface="Arial MT"/>
                <a:cs typeface="Arial MT"/>
              </a:rPr>
              <a:t>with </a:t>
            </a:r>
            <a:r>
              <a:rPr sz="2000" dirty="0">
                <a:latin typeface="Arial MT"/>
                <a:cs typeface="Arial MT"/>
              </a:rPr>
              <a:t>stride</a:t>
            </a:r>
            <a:r>
              <a:rPr sz="2000" spc="-3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1,</a:t>
            </a:r>
            <a:r>
              <a:rPr sz="2000" spc="-3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filters</a:t>
            </a:r>
            <a:r>
              <a:rPr sz="2000" spc="-3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of</a:t>
            </a:r>
            <a:r>
              <a:rPr sz="2000" spc="-25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size</a:t>
            </a:r>
            <a:r>
              <a:rPr sz="2000" spc="-3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FxF,</a:t>
            </a:r>
            <a:r>
              <a:rPr sz="2000" spc="-3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and</a:t>
            </a:r>
            <a:r>
              <a:rPr sz="2000" spc="-30" dirty="0">
                <a:latin typeface="Arial MT"/>
                <a:cs typeface="Arial MT"/>
              </a:rPr>
              <a:t> </a:t>
            </a:r>
            <a:r>
              <a:rPr sz="2000" spc="-10" dirty="0">
                <a:latin typeface="Arial MT"/>
                <a:cs typeface="Arial MT"/>
              </a:rPr>
              <a:t>zero-</a:t>
            </a:r>
            <a:r>
              <a:rPr sz="2000" dirty="0">
                <a:latin typeface="Arial MT"/>
                <a:cs typeface="Arial MT"/>
              </a:rPr>
              <a:t>padding</a:t>
            </a:r>
            <a:r>
              <a:rPr sz="2000" spc="-25" dirty="0">
                <a:latin typeface="Arial MT"/>
                <a:cs typeface="Arial MT"/>
              </a:rPr>
              <a:t> </a:t>
            </a:r>
            <a:r>
              <a:rPr sz="2000" spc="-20" dirty="0">
                <a:latin typeface="Arial MT"/>
                <a:cs typeface="Arial MT"/>
              </a:rPr>
              <a:t>with </a:t>
            </a:r>
            <a:r>
              <a:rPr sz="2000" spc="-10" dirty="0">
                <a:latin typeface="Arial MT"/>
                <a:cs typeface="Arial MT"/>
              </a:rPr>
              <a:t>(F-</a:t>
            </a:r>
            <a:r>
              <a:rPr sz="2000" dirty="0">
                <a:latin typeface="Arial MT"/>
                <a:cs typeface="Arial MT"/>
              </a:rPr>
              <a:t>1)/2.</a:t>
            </a:r>
            <a:r>
              <a:rPr sz="2000" spc="-45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(will</a:t>
            </a:r>
            <a:r>
              <a:rPr sz="2000" spc="-4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preserve</a:t>
            </a:r>
            <a:r>
              <a:rPr sz="2000" spc="-40" dirty="0">
                <a:latin typeface="Arial MT"/>
                <a:cs typeface="Arial MT"/>
              </a:rPr>
              <a:t> </a:t>
            </a:r>
            <a:r>
              <a:rPr sz="2000" dirty="0">
                <a:latin typeface="Arial MT"/>
                <a:cs typeface="Arial MT"/>
              </a:rPr>
              <a:t>size</a:t>
            </a:r>
            <a:r>
              <a:rPr sz="2000" spc="-45" dirty="0">
                <a:latin typeface="Arial MT"/>
                <a:cs typeface="Arial MT"/>
              </a:rPr>
              <a:t> </a:t>
            </a:r>
            <a:r>
              <a:rPr sz="2000" spc="-10" dirty="0">
                <a:latin typeface="Arial MT"/>
                <a:cs typeface="Arial MT"/>
              </a:rPr>
              <a:t>spatially)</a:t>
            </a:r>
            <a:endParaRPr sz="2000">
              <a:latin typeface="Arial MT"/>
              <a:cs typeface="Arial MT"/>
            </a:endParaRPr>
          </a:p>
          <a:p>
            <a:pPr marL="504825" marR="2297430" indent="-492759" algn="just">
              <a:lnSpc>
                <a:spcPct val="100000"/>
              </a:lnSpc>
            </a:pPr>
            <a:r>
              <a:rPr sz="2000" dirty="0">
                <a:solidFill>
                  <a:srgbClr val="0000FF"/>
                </a:solidFill>
                <a:latin typeface="Arial MT"/>
                <a:cs typeface="Arial MT"/>
              </a:rPr>
              <a:t>e.g.</a:t>
            </a:r>
            <a:r>
              <a:rPr sz="20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0000FF"/>
                </a:solidFill>
                <a:latin typeface="Arial MT"/>
                <a:cs typeface="Arial MT"/>
              </a:rPr>
              <a:t>F</a:t>
            </a:r>
            <a:r>
              <a:rPr sz="20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0000FF"/>
                </a:solidFill>
                <a:latin typeface="Arial MT"/>
                <a:cs typeface="Arial MT"/>
              </a:rPr>
              <a:t>=</a:t>
            </a:r>
            <a:r>
              <a:rPr sz="20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0000FF"/>
                </a:solidFill>
                <a:latin typeface="Arial MT"/>
                <a:cs typeface="Arial MT"/>
              </a:rPr>
              <a:t>3</a:t>
            </a:r>
            <a:r>
              <a:rPr sz="20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0000FF"/>
                </a:solidFill>
                <a:latin typeface="Arial MT"/>
                <a:cs typeface="Arial MT"/>
              </a:rPr>
              <a:t>=&gt;</a:t>
            </a:r>
            <a:r>
              <a:rPr sz="20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0000FF"/>
                </a:solidFill>
                <a:latin typeface="Arial MT"/>
                <a:cs typeface="Arial MT"/>
              </a:rPr>
              <a:t>zero</a:t>
            </a:r>
            <a:r>
              <a:rPr sz="2000" spc="-20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0000FF"/>
                </a:solidFill>
                <a:latin typeface="Arial MT"/>
                <a:cs typeface="Arial MT"/>
              </a:rPr>
              <a:t>pad</a:t>
            </a:r>
            <a:r>
              <a:rPr sz="20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0000FF"/>
                </a:solidFill>
                <a:latin typeface="Arial MT"/>
                <a:cs typeface="Arial MT"/>
              </a:rPr>
              <a:t>with</a:t>
            </a:r>
            <a:r>
              <a:rPr sz="20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000" spc="-50" dirty="0">
                <a:solidFill>
                  <a:srgbClr val="0000FF"/>
                </a:solidFill>
                <a:latin typeface="Arial MT"/>
                <a:cs typeface="Arial MT"/>
              </a:rPr>
              <a:t>1 </a:t>
            </a:r>
            <a:r>
              <a:rPr sz="2000" dirty="0">
                <a:solidFill>
                  <a:srgbClr val="0000FF"/>
                </a:solidFill>
                <a:latin typeface="Arial MT"/>
                <a:cs typeface="Arial MT"/>
              </a:rPr>
              <a:t>F</a:t>
            </a:r>
            <a:r>
              <a:rPr sz="20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0000FF"/>
                </a:solidFill>
                <a:latin typeface="Arial MT"/>
                <a:cs typeface="Arial MT"/>
              </a:rPr>
              <a:t>=</a:t>
            </a:r>
            <a:r>
              <a:rPr sz="20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0000FF"/>
                </a:solidFill>
                <a:latin typeface="Arial MT"/>
                <a:cs typeface="Arial MT"/>
              </a:rPr>
              <a:t>5</a:t>
            </a:r>
            <a:r>
              <a:rPr sz="20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0000FF"/>
                </a:solidFill>
                <a:latin typeface="Arial MT"/>
                <a:cs typeface="Arial MT"/>
              </a:rPr>
              <a:t>=&gt;</a:t>
            </a:r>
            <a:r>
              <a:rPr sz="20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0000FF"/>
                </a:solidFill>
                <a:latin typeface="Arial MT"/>
                <a:cs typeface="Arial MT"/>
              </a:rPr>
              <a:t>zero</a:t>
            </a:r>
            <a:r>
              <a:rPr sz="20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0000FF"/>
                </a:solidFill>
                <a:latin typeface="Arial MT"/>
                <a:cs typeface="Arial MT"/>
              </a:rPr>
              <a:t>pad</a:t>
            </a:r>
            <a:r>
              <a:rPr sz="20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0000FF"/>
                </a:solidFill>
                <a:latin typeface="Arial MT"/>
                <a:cs typeface="Arial MT"/>
              </a:rPr>
              <a:t>with</a:t>
            </a:r>
            <a:r>
              <a:rPr sz="20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000" spc="-50" dirty="0">
                <a:solidFill>
                  <a:srgbClr val="0000FF"/>
                </a:solidFill>
                <a:latin typeface="Arial MT"/>
                <a:cs typeface="Arial MT"/>
              </a:rPr>
              <a:t>2 </a:t>
            </a:r>
            <a:r>
              <a:rPr sz="2000" dirty="0">
                <a:solidFill>
                  <a:srgbClr val="0000FF"/>
                </a:solidFill>
                <a:latin typeface="Arial MT"/>
                <a:cs typeface="Arial MT"/>
              </a:rPr>
              <a:t>F</a:t>
            </a:r>
            <a:r>
              <a:rPr sz="20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0000FF"/>
                </a:solidFill>
                <a:latin typeface="Arial MT"/>
                <a:cs typeface="Arial MT"/>
              </a:rPr>
              <a:t>=</a:t>
            </a:r>
            <a:r>
              <a:rPr sz="20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0000FF"/>
                </a:solidFill>
                <a:latin typeface="Arial MT"/>
                <a:cs typeface="Arial MT"/>
              </a:rPr>
              <a:t>7</a:t>
            </a:r>
            <a:r>
              <a:rPr sz="20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0000FF"/>
                </a:solidFill>
                <a:latin typeface="Arial MT"/>
                <a:cs typeface="Arial MT"/>
              </a:rPr>
              <a:t>=&gt;</a:t>
            </a:r>
            <a:r>
              <a:rPr sz="20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0000FF"/>
                </a:solidFill>
                <a:latin typeface="Arial MT"/>
                <a:cs typeface="Arial MT"/>
              </a:rPr>
              <a:t>zero</a:t>
            </a:r>
            <a:r>
              <a:rPr sz="20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0000FF"/>
                </a:solidFill>
                <a:latin typeface="Arial MT"/>
                <a:cs typeface="Arial MT"/>
              </a:rPr>
              <a:t>pad</a:t>
            </a:r>
            <a:r>
              <a:rPr sz="20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0000FF"/>
                </a:solidFill>
                <a:latin typeface="Arial MT"/>
                <a:cs typeface="Arial MT"/>
              </a:rPr>
              <a:t>with</a:t>
            </a:r>
            <a:r>
              <a:rPr sz="2000" spc="-25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2000" spc="-50" dirty="0">
                <a:solidFill>
                  <a:srgbClr val="0000FF"/>
                </a:solidFill>
                <a:latin typeface="Arial MT"/>
                <a:cs typeface="Arial MT"/>
              </a:rPr>
              <a:t>3</a:t>
            </a:r>
            <a:endParaRPr sz="2000">
              <a:latin typeface="Arial MT"/>
              <a:cs typeface="Arial MT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372637" y="942412"/>
          <a:ext cx="2680330" cy="35261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7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78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8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78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78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78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78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978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9781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91795">
                <a:tc>
                  <a:txBody>
                    <a:bodyPr/>
                    <a:lstStyle/>
                    <a:p>
                      <a:pPr marR="19685" algn="ctr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400" spc="-50" dirty="0">
                          <a:latin typeface="Arial MT"/>
                          <a:cs typeface="Arial MT"/>
                        </a:rPr>
                        <a:t>0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7874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400" spc="-50" dirty="0">
                          <a:latin typeface="Arial MT"/>
                          <a:cs typeface="Arial MT"/>
                        </a:rPr>
                        <a:t>0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7874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400" spc="-50" dirty="0">
                          <a:latin typeface="Arial MT"/>
                          <a:cs typeface="Arial MT"/>
                        </a:rPr>
                        <a:t>0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7874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400" spc="-50" dirty="0">
                          <a:latin typeface="Arial MT"/>
                          <a:cs typeface="Arial MT"/>
                        </a:rPr>
                        <a:t>0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7874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400" spc="-50" dirty="0">
                          <a:latin typeface="Arial MT"/>
                          <a:cs typeface="Arial MT"/>
                        </a:rPr>
                        <a:t>0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7874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400" spc="-50" dirty="0">
                          <a:latin typeface="Arial MT"/>
                          <a:cs typeface="Arial MT"/>
                        </a:rPr>
                        <a:t>0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7874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 marR="19685" algn="ctr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400" spc="-50" dirty="0">
                          <a:latin typeface="Arial MT"/>
                          <a:cs typeface="Arial MT"/>
                        </a:rPr>
                        <a:t>0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7874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 marR="19685" algn="ctr">
                        <a:lnSpc>
                          <a:spcPct val="100000"/>
                        </a:lnSpc>
                        <a:spcBef>
                          <a:spcPts val="615"/>
                        </a:spcBef>
                      </a:pPr>
                      <a:r>
                        <a:rPr sz="1400" spc="-50" dirty="0">
                          <a:latin typeface="Arial MT"/>
                          <a:cs typeface="Arial MT"/>
                        </a:rPr>
                        <a:t>0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7810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 marR="19685" algn="ctr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400" spc="-50" dirty="0">
                          <a:latin typeface="Arial MT"/>
                          <a:cs typeface="Arial MT"/>
                        </a:rPr>
                        <a:t>0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7874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 marR="19685" algn="ctr">
                        <a:lnSpc>
                          <a:spcPct val="100000"/>
                        </a:lnSpc>
                        <a:spcBef>
                          <a:spcPts val="615"/>
                        </a:spcBef>
                      </a:pPr>
                      <a:r>
                        <a:rPr sz="1400" spc="-50" dirty="0">
                          <a:latin typeface="Arial MT"/>
                          <a:cs typeface="Arial MT"/>
                        </a:rPr>
                        <a:t>0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T="7810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385950" y="1356124"/>
            <a:ext cx="3989148" cy="3118218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295225" y="94110"/>
            <a:ext cx="222758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latin typeface="Arial MT"/>
                <a:cs typeface="Arial MT"/>
              </a:rPr>
              <a:t>Pooling</a:t>
            </a:r>
            <a:r>
              <a:rPr sz="3000" spc="-35" dirty="0">
                <a:latin typeface="Arial MT"/>
                <a:cs typeface="Arial MT"/>
              </a:rPr>
              <a:t> </a:t>
            </a:r>
            <a:r>
              <a:rPr sz="3000" spc="-10" dirty="0">
                <a:latin typeface="Arial MT"/>
                <a:cs typeface="Arial MT"/>
              </a:rPr>
              <a:t>layer</a:t>
            </a:r>
            <a:endParaRPr sz="30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47699" y="557405"/>
            <a:ext cx="6173470" cy="5759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6865" indent="-304165">
              <a:lnSpc>
                <a:spcPct val="100000"/>
              </a:lnSpc>
              <a:spcBef>
                <a:spcPts val="100"/>
              </a:spcBef>
              <a:buChar char="-"/>
              <a:tabLst>
                <a:tab pos="316865" algn="l"/>
              </a:tabLst>
            </a:pPr>
            <a:r>
              <a:rPr sz="1800" dirty="0">
                <a:latin typeface="Arial MT"/>
                <a:cs typeface="Arial MT"/>
              </a:rPr>
              <a:t>makes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the</a:t>
            </a:r>
            <a:r>
              <a:rPr sz="1800" spc="-1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representations</a:t>
            </a:r>
            <a:r>
              <a:rPr sz="1800" spc="-1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smaller</a:t>
            </a:r>
            <a:r>
              <a:rPr sz="1800" spc="-1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and</a:t>
            </a:r>
            <a:r>
              <a:rPr sz="1800" spc="-1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more</a:t>
            </a:r>
            <a:r>
              <a:rPr sz="1800" spc="-10" dirty="0">
                <a:latin typeface="Arial MT"/>
                <a:cs typeface="Arial MT"/>
              </a:rPr>
              <a:t> manageable</a:t>
            </a:r>
            <a:endParaRPr sz="1800">
              <a:latin typeface="Arial MT"/>
              <a:cs typeface="Arial MT"/>
            </a:endParaRPr>
          </a:p>
          <a:p>
            <a:pPr marL="316865" indent="-304165">
              <a:lnSpc>
                <a:spcPct val="100000"/>
              </a:lnSpc>
              <a:spcBef>
                <a:spcPts val="15"/>
              </a:spcBef>
              <a:buChar char="-"/>
              <a:tabLst>
                <a:tab pos="316865" algn="l"/>
              </a:tabLst>
            </a:pPr>
            <a:r>
              <a:rPr sz="1800" dirty="0">
                <a:latin typeface="Arial MT"/>
                <a:cs typeface="Arial MT"/>
              </a:rPr>
              <a:t>operates</a:t>
            </a:r>
            <a:r>
              <a:rPr sz="1800" spc="-3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over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each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activation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map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independently: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947737" y="1404937"/>
          <a:ext cx="2423159" cy="2423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57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57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57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57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0579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80"/>
                        </a:spcBef>
                      </a:pPr>
                      <a:r>
                        <a:rPr sz="2400" spc="-50" dirty="0">
                          <a:latin typeface="Arial MT"/>
                          <a:cs typeface="Arial MT"/>
                        </a:rPr>
                        <a:t>1</a:t>
                      </a:r>
                      <a:endParaRPr sz="2400">
                        <a:latin typeface="Arial MT"/>
                        <a:cs typeface="Arial MT"/>
                      </a:endParaRPr>
                    </a:p>
                  </a:txBody>
                  <a:tcPr marL="0" marR="0" marT="7366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80"/>
                        </a:spcBef>
                      </a:pPr>
                      <a:r>
                        <a:rPr sz="2400" spc="-50" dirty="0">
                          <a:latin typeface="Arial MT"/>
                          <a:cs typeface="Arial MT"/>
                        </a:rPr>
                        <a:t>1</a:t>
                      </a:r>
                      <a:endParaRPr sz="2400">
                        <a:latin typeface="Arial MT"/>
                        <a:cs typeface="Arial MT"/>
                      </a:endParaRPr>
                    </a:p>
                  </a:txBody>
                  <a:tcPr marL="0" marR="0" marT="7366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80"/>
                        </a:spcBef>
                      </a:pPr>
                      <a:r>
                        <a:rPr sz="2400" spc="-50" dirty="0">
                          <a:latin typeface="Arial MT"/>
                          <a:cs typeface="Arial MT"/>
                        </a:rPr>
                        <a:t>2</a:t>
                      </a:r>
                      <a:endParaRPr sz="2400">
                        <a:latin typeface="Arial MT"/>
                        <a:cs typeface="Arial MT"/>
                      </a:endParaRPr>
                    </a:p>
                  </a:txBody>
                  <a:tcPr marL="0" marR="0" marT="7366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80"/>
                        </a:spcBef>
                      </a:pPr>
                      <a:r>
                        <a:rPr sz="2400" spc="-50" dirty="0">
                          <a:latin typeface="Arial MT"/>
                          <a:cs typeface="Arial MT"/>
                        </a:rPr>
                        <a:t>4</a:t>
                      </a:r>
                      <a:endParaRPr sz="2400">
                        <a:latin typeface="Arial MT"/>
                        <a:cs typeface="Arial MT"/>
                      </a:endParaRPr>
                    </a:p>
                  </a:txBody>
                  <a:tcPr marL="0" marR="0" marT="7366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579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2400" spc="-50" dirty="0">
                          <a:latin typeface="Arial MT"/>
                          <a:cs typeface="Arial MT"/>
                        </a:rPr>
                        <a:t>5</a:t>
                      </a:r>
                      <a:endParaRPr sz="2400">
                        <a:latin typeface="Arial MT"/>
                        <a:cs typeface="Arial MT"/>
                      </a:endParaRPr>
                    </a:p>
                  </a:txBody>
                  <a:tcPr marL="0" marR="0" marT="7302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2400" spc="-50" dirty="0">
                          <a:latin typeface="Arial MT"/>
                          <a:cs typeface="Arial MT"/>
                        </a:rPr>
                        <a:t>6</a:t>
                      </a:r>
                      <a:endParaRPr sz="2400">
                        <a:latin typeface="Arial MT"/>
                        <a:cs typeface="Arial MT"/>
                      </a:endParaRPr>
                    </a:p>
                  </a:txBody>
                  <a:tcPr marL="0" marR="0" marT="7302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2400" spc="-50" dirty="0">
                          <a:latin typeface="Arial MT"/>
                          <a:cs typeface="Arial MT"/>
                        </a:rPr>
                        <a:t>7</a:t>
                      </a:r>
                      <a:endParaRPr sz="2400">
                        <a:latin typeface="Arial MT"/>
                        <a:cs typeface="Arial MT"/>
                      </a:endParaRPr>
                    </a:p>
                  </a:txBody>
                  <a:tcPr marL="0" marR="0" marT="7302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2400" spc="-50" dirty="0">
                          <a:latin typeface="Arial MT"/>
                          <a:cs typeface="Arial MT"/>
                        </a:rPr>
                        <a:t>8</a:t>
                      </a:r>
                      <a:endParaRPr sz="2400">
                        <a:latin typeface="Arial MT"/>
                        <a:cs typeface="Arial MT"/>
                      </a:endParaRPr>
                    </a:p>
                  </a:txBody>
                  <a:tcPr marL="0" marR="0" marT="7302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579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2400" spc="-50" dirty="0">
                          <a:latin typeface="Arial MT"/>
                          <a:cs typeface="Arial MT"/>
                        </a:rPr>
                        <a:t>3</a:t>
                      </a:r>
                      <a:endParaRPr sz="2400">
                        <a:latin typeface="Arial MT"/>
                        <a:cs typeface="Arial MT"/>
                      </a:endParaRPr>
                    </a:p>
                  </a:txBody>
                  <a:tcPr marL="0" marR="0" marT="7302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2400" spc="-50" dirty="0">
                          <a:latin typeface="Arial MT"/>
                          <a:cs typeface="Arial MT"/>
                        </a:rPr>
                        <a:t>2</a:t>
                      </a:r>
                      <a:endParaRPr sz="2400">
                        <a:latin typeface="Arial MT"/>
                        <a:cs typeface="Arial MT"/>
                      </a:endParaRPr>
                    </a:p>
                  </a:txBody>
                  <a:tcPr marL="0" marR="0" marT="7302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2400" spc="-50" dirty="0">
                          <a:latin typeface="Arial MT"/>
                          <a:cs typeface="Arial MT"/>
                        </a:rPr>
                        <a:t>1</a:t>
                      </a:r>
                      <a:endParaRPr sz="2400">
                        <a:latin typeface="Arial MT"/>
                        <a:cs typeface="Arial MT"/>
                      </a:endParaRPr>
                    </a:p>
                  </a:txBody>
                  <a:tcPr marL="0" marR="0" marT="7302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9DA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sz="2400" spc="-50" dirty="0">
                          <a:latin typeface="Arial MT"/>
                          <a:cs typeface="Arial MT"/>
                        </a:rPr>
                        <a:t>0</a:t>
                      </a:r>
                      <a:endParaRPr sz="2400">
                        <a:latin typeface="Arial MT"/>
                        <a:cs typeface="Arial MT"/>
                      </a:endParaRPr>
                    </a:p>
                  </a:txBody>
                  <a:tcPr marL="0" marR="0" marT="7302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9DA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579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80"/>
                        </a:spcBef>
                      </a:pPr>
                      <a:r>
                        <a:rPr sz="2400" spc="-50" dirty="0">
                          <a:latin typeface="Arial MT"/>
                          <a:cs typeface="Arial MT"/>
                        </a:rPr>
                        <a:t>1</a:t>
                      </a:r>
                      <a:endParaRPr sz="2400">
                        <a:latin typeface="Arial MT"/>
                        <a:cs typeface="Arial MT"/>
                      </a:endParaRPr>
                    </a:p>
                  </a:txBody>
                  <a:tcPr marL="0" marR="0" marT="7366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80"/>
                        </a:spcBef>
                      </a:pPr>
                      <a:r>
                        <a:rPr sz="2400" spc="-50" dirty="0">
                          <a:latin typeface="Arial MT"/>
                          <a:cs typeface="Arial MT"/>
                        </a:rPr>
                        <a:t>2</a:t>
                      </a:r>
                      <a:endParaRPr sz="2400">
                        <a:latin typeface="Arial MT"/>
                        <a:cs typeface="Arial MT"/>
                      </a:endParaRPr>
                    </a:p>
                  </a:txBody>
                  <a:tcPr marL="0" marR="0" marT="7366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80"/>
                        </a:spcBef>
                      </a:pPr>
                      <a:r>
                        <a:rPr sz="2400" spc="-50" dirty="0">
                          <a:latin typeface="Arial MT"/>
                          <a:cs typeface="Arial MT"/>
                        </a:rPr>
                        <a:t>3</a:t>
                      </a:r>
                      <a:endParaRPr sz="2400">
                        <a:latin typeface="Arial MT"/>
                        <a:cs typeface="Arial MT"/>
                      </a:endParaRPr>
                    </a:p>
                  </a:txBody>
                  <a:tcPr marL="0" marR="0" marT="7366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9DA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80"/>
                        </a:spcBef>
                      </a:pPr>
                      <a:r>
                        <a:rPr sz="2400" spc="-50" dirty="0">
                          <a:latin typeface="Arial MT"/>
                          <a:cs typeface="Arial MT"/>
                        </a:rPr>
                        <a:t>4</a:t>
                      </a:r>
                      <a:endParaRPr sz="2400">
                        <a:latin typeface="Arial MT"/>
                        <a:cs typeface="Arial MT"/>
                      </a:endParaRPr>
                    </a:p>
                  </a:txBody>
                  <a:tcPr marL="0" marR="0" marT="7366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9DA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1004875" y="960958"/>
            <a:ext cx="241363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Arial MT"/>
                <a:cs typeface="Arial MT"/>
              </a:rPr>
              <a:t>Single</a:t>
            </a:r>
            <a:r>
              <a:rPr sz="2400" spc="-9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depth</a:t>
            </a:r>
            <a:r>
              <a:rPr sz="2400" spc="-90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slice</a:t>
            </a:r>
            <a:endParaRPr sz="2400">
              <a:latin typeface="Arial MT"/>
              <a:cs typeface="Arial MT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601934" y="1457774"/>
            <a:ext cx="82550" cy="2345690"/>
            <a:chOff x="601934" y="1457774"/>
            <a:chExt cx="82550" cy="2345690"/>
          </a:xfrm>
        </p:grpSpPr>
        <p:sp>
          <p:nvSpPr>
            <p:cNvPr id="5" name="object 5"/>
            <p:cNvSpPr/>
            <p:nvPr/>
          </p:nvSpPr>
          <p:spPr>
            <a:xfrm>
              <a:off x="642925" y="1553749"/>
              <a:ext cx="0" cy="2249805"/>
            </a:xfrm>
            <a:custGeom>
              <a:avLst/>
              <a:gdLst/>
              <a:ahLst/>
              <a:cxnLst/>
              <a:rect l="l" t="t" r="r" b="b"/>
              <a:pathLst>
                <a:path h="2249804">
                  <a:moveTo>
                    <a:pt x="0" y="2249699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1934" y="1457774"/>
              <a:ext cx="81981" cy="105500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350549" y="1624658"/>
            <a:ext cx="1778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0" dirty="0">
                <a:latin typeface="Arial MT"/>
                <a:cs typeface="Arial MT"/>
              </a:rPr>
              <a:t>x</a:t>
            </a:r>
            <a:endParaRPr sz="2400">
              <a:latin typeface="Arial MT"/>
              <a:cs typeface="Arial MT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925999" y="4109684"/>
            <a:ext cx="2458720" cy="82550"/>
            <a:chOff x="925999" y="4109684"/>
            <a:chExt cx="2458720" cy="82550"/>
          </a:xfrm>
        </p:grpSpPr>
        <p:sp>
          <p:nvSpPr>
            <p:cNvPr id="9" name="object 9"/>
            <p:cNvSpPr/>
            <p:nvPr/>
          </p:nvSpPr>
          <p:spPr>
            <a:xfrm>
              <a:off x="925999" y="4150674"/>
              <a:ext cx="2362200" cy="0"/>
            </a:xfrm>
            <a:custGeom>
              <a:avLst/>
              <a:gdLst/>
              <a:ahLst/>
              <a:cxnLst/>
              <a:rect l="l" t="t" r="r" b="b"/>
              <a:pathLst>
                <a:path w="2362200">
                  <a:moveTo>
                    <a:pt x="0" y="0"/>
                  </a:moveTo>
                  <a:lnTo>
                    <a:pt x="2362199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278674" y="4109684"/>
              <a:ext cx="105500" cy="81980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2951300" y="4141858"/>
            <a:ext cx="1778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0" dirty="0">
                <a:latin typeface="Arial MT"/>
                <a:cs typeface="Arial MT"/>
              </a:rPr>
              <a:t>y</a:t>
            </a:r>
            <a:endParaRPr sz="2400">
              <a:latin typeface="Arial MT"/>
              <a:cs typeface="Arial MT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3753699" y="2580459"/>
            <a:ext cx="2014855" cy="82550"/>
            <a:chOff x="3753699" y="2580459"/>
            <a:chExt cx="2014855" cy="82550"/>
          </a:xfrm>
        </p:grpSpPr>
        <p:sp>
          <p:nvSpPr>
            <p:cNvPr id="13" name="object 13"/>
            <p:cNvSpPr/>
            <p:nvPr/>
          </p:nvSpPr>
          <p:spPr>
            <a:xfrm>
              <a:off x="3753699" y="2621450"/>
              <a:ext cx="1918970" cy="0"/>
            </a:xfrm>
            <a:custGeom>
              <a:avLst/>
              <a:gdLst/>
              <a:ahLst/>
              <a:cxnLst/>
              <a:rect l="l" t="t" r="r" b="b"/>
              <a:pathLst>
                <a:path w="1918970">
                  <a:moveTo>
                    <a:pt x="0" y="0"/>
                  </a:moveTo>
                  <a:lnTo>
                    <a:pt x="1918499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662674" y="2580459"/>
              <a:ext cx="105500" cy="81980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3734299" y="1852406"/>
            <a:ext cx="2463800" cy="57594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699"/>
              </a:lnSpc>
              <a:spcBef>
                <a:spcPts val="85"/>
              </a:spcBef>
            </a:pPr>
            <a:r>
              <a:rPr sz="1800" dirty="0">
                <a:latin typeface="Arial MT"/>
                <a:cs typeface="Arial MT"/>
              </a:rPr>
              <a:t>max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pool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with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2x2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filters </a:t>
            </a:r>
            <a:r>
              <a:rPr sz="1800" dirty="0">
                <a:latin typeface="Arial MT"/>
                <a:cs typeface="Arial MT"/>
              </a:rPr>
              <a:t>and</a:t>
            </a:r>
            <a:r>
              <a:rPr sz="1800" spc="-25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stride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spc="-50" dirty="0">
                <a:latin typeface="Arial MT"/>
                <a:cs typeface="Arial MT"/>
              </a:rPr>
              <a:t>2</a:t>
            </a:r>
            <a:endParaRPr sz="1800">
              <a:latin typeface="Arial MT"/>
              <a:cs typeface="Arial MT"/>
            </a:endParaRPr>
          </a:p>
        </p:txBody>
      </p:sp>
      <p:graphicFrame>
        <p:nvGraphicFramePr>
          <p:cNvPr id="16" name="object 16"/>
          <p:cNvGraphicFramePr>
            <a:graphicFrameLocks noGrp="1"/>
          </p:cNvGraphicFramePr>
          <p:nvPr/>
        </p:nvGraphicFramePr>
        <p:xfrm>
          <a:off x="6617487" y="1971862"/>
          <a:ext cx="1211580" cy="12115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57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57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579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80"/>
                        </a:spcBef>
                      </a:pPr>
                      <a:r>
                        <a:rPr sz="2400" spc="-50" dirty="0">
                          <a:latin typeface="Arial MT"/>
                          <a:cs typeface="Arial MT"/>
                        </a:rPr>
                        <a:t>6</a:t>
                      </a:r>
                      <a:endParaRPr sz="2400">
                        <a:latin typeface="Arial MT"/>
                        <a:cs typeface="Arial MT"/>
                      </a:endParaRPr>
                    </a:p>
                  </a:txBody>
                  <a:tcPr marL="0" marR="0" marT="7366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80"/>
                        </a:spcBef>
                      </a:pPr>
                      <a:r>
                        <a:rPr sz="2400" spc="-50" dirty="0">
                          <a:latin typeface="Arial MT"/>
                          <a:cs typeface="Arial MT"/>
                        </a:rPr>
                        <a:t>8</a:t>
                      </a:r>
                      <a:endParaRPr sz="2400">
                        <a:latin typeface="Arial MT"/>
                        <a:cs typeface="Arial MT"/>
                      </a:endParaRPr>
                    </a:p>
                  </a:txBody>
                  <a:tcPr marL="0" marR="0" marT="7366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579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80"/>
                        </a:spcBef>
                      </a:pPr>
                      <a:r>
                        <a:rPr sz="2400" spc="-50" dirty="0">
                          <a:latin typeface="Arial MT"/>
                          <a:cs typeface="Arial MT"/>
                        </a:rPr>
                        <a:t>3</a:t>
                      </a:r>
                      <a:endParaRPr sz="2400">
                        <a:latin typeface="Arial MT"/>
                        <a:cs typeface="Arial MT"/>
                      </a:endParaRPr>
                    </a:p>
                  </a:txBody>
                  <a:tcPr marL="0" marR="0" marT="7366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F1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80"/>
                        </a:spcBef>
                      </a:pPr>
                      <a:r>
                        <a:rPr sz="2400" spc="-50" dirty="0">
                          <a:latin typeface="Arial MT"/>
                          <a:cs typeface="Arial MT"/>
                        </a:rPr>
                        <a:t>4</a:t>
                      </a:r>
                      <a:endParaRPr sz="2400">
                        <a:latin typeface="Arial MT"/>
                        <a:cs typeface="Arial MT"/>
                      </a:endParaRPr>
                    </a:p>
                  </a:txBody>
                  <a:tcPr marL="0" marR="0" marT="7366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C9DA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4792" rIns="0" bIns="0" rtlCol="0">
            <a:spAutoFit/>
          </a:bodyPr>
          <a:lstStyle/>
          <a:p>
            <a:pPr marL="2779395">
              <a:lnSpc>
                <a:spcPct val="100000"/>
              </a:lnSpc>
              <a:spcBef>
                <a:spcPts val="100"/>
              </a:spcBef>
            </a:pPr>
            <a:r>
              <a:rPr sz="3000" dirty="0"/>
              <a:t>MAX</a:t>
            </a:r>
            <a:r>
              <a:rPr sz="3000" spc="-20" dirty="0"/>
              <a:t> </a:t>
            </a:r>
            <a:r>
              <a:rPr sz="3000" spc="-10" dirty="0"/>
              <a:t>POOLING</a:t>
            </a:r>
            <a:endParaRPr sz="3000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1100" y="164084"/>
            <a:ext cx="8442960" cy="10394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/>
              <a:t>Fully</a:t>
            </a:r>
            <a:r>
              <a:rPr sz="3000" spc="-30" dirty="0"/>
              <a:t> </a:t>
            </a:r>
            <a:r>
              <a:rPr sz="3000" dirty="0"/>
              <a:t>Connected</a:t>
            </a:r>
            <a:r>
              <a:rPr sz="3000" spc="-30" dirty="0"/>
              <a:t> </a:t>
            </a:r>
            <a:r>
              <a:rPr sz="3000" dirty="0"/>
              <a:t>Layer</a:t>
            </a:r>
            <a:r>
              <a:rPr sz="3000" spc="-30" dirty="0"/>
              <a:t> </a:t>
            </a:r>
            <a:r>
              <a:rPr sz="3000" dirty="0"/>
              <a:t>(FC</a:t>
            </a:r>
            <a:r>
              <a:rPr sz="3000" spc="-30" dirty="0"/>
              <a:t> </a:t>
            </a:r>
            <a:r>
              <a:rPr sz="3000" spc="-10" dirty="0"/>
              <a:t>layer)</a:t>
            </a:r>
            <a:endParaRPr sz="3000"/>
          </a:p>
          <a:p>
            <a:pPr marL="469900" marR="5080" indent="-304800">
              <a:lnSpc>
                <a:spcPct val="100699"/>
              </a:lnSpc>
              <a:spcBef>
                <a:spcPts val="30"/>
              </a:spcBef>
              <a:tabLst>
                <a:tab pos="469265" algn="l"/>
              </a:tabLst>
            </a:pPr>
            <a:r>
              <a:rPr sz="1800" spc="-50" dirty="0"/>
              <a:t>-</a:t>
            </a:r>
            <a:r>
              <a:rPr sz="1800" dirty="0"/>
              <a:t>	Contains</a:t>
            </a:r>
            <a:r>
              <a:rPr sz="1800" spc="-30" dirty="0"/>
              <a:t> </a:t>
            </a:r>
            <a:r>
              <a:rPr sz="1800" dirty="0"/>
              <a:t>neurons</a:t>
            </a:r>
            <a:r>
              <a:rPr sz="1800" spc="-15" dirty="0"/>
              <a:t> </a:t>
            </a:r>
            <a:r>
              <a:rPr sz="1800" dirty="0"/>
              <a:t>that</a:t>
            </a:r>
            <a:r>
              <a:rPr sz="1800" spc="-15" dirty="0"/>
              <a:t> </a:t>
            </a:r>
            <a:r>
              <a:rPr sz="1800" dirty="0"/>
              <a:t>connect</a:t>
            </a:r>
            <a:r>
              <a:rPr sz="1800" spc="-20" dirty="0"/>
              <a:t> </a:t>
            </a:r>
            <a:r>
              <a:rPr sz="1800" dirty="0"/>
              <a:t>to</a:t>
            </a:r>
            <a:r>
              <a:rPr sz="1800" spc="-15" dirty="0"/>
              <a:t> </a:t>
            </a:r>
            <a:r>
              <a:rPr sz="1800" dirty="0"/>
              <a:t>the</a:t>
            </a:r>
            <a:r>
              <a:rPr sz="1800" spc="-15" dirty="0"/>
              <a:t> </a:t>
            </a:r>
            <a:r>
              <a:rPr sz="1800" dirty="0"/>
              <a:t>entire</a:t>
            </a:r>
            <a:r>
              <a:rPr sz="1800" spc="-20" dirty="0"/>
              <a:t> </a:t>
            </a:r>
            <a:r>
              <a:rPr sz="1800" dirty="0"/>
              <a:t>input</a:t>
            </a:r>
            <a:r>
              <a:rPr sz="1800" spc="-15" dirty="0"/>
              <a:t> </a:t>
            </a:r>
            <a:r>
              <a:rPr sz="1800" dirty="0"/>
              <a:t>volume,</a:t>
            </a:r>
            <a:r>
              <a:rPr sz="1800" spc="-15" dirty="0"/>
              <a:t> </a:t>
            </a:r>
            <a:r>
              <a:rPr sz="1800" dirty="0"/>
              <a:t>as</a:t>
            </a:r>
            <a:r>
              <a:rPr sz="1800" spc="-20" dirty="0"/>
              <a:t> </a:t>
            </a:r>
            <a:r>
              <a:rPr sz="1800" dirty="0"/>
              <a:t>in</a:t>
            </a:r>
            <a:r>
              <a:rPr sz="1800" spc="-15" dirty="0"/>
              <a:t> </a:t>
            </a:r>
            <a:r>
              <a:rPr sz="1800" dirty="0"/>
              <a:t>ordinary</a:t>
            </a:r>
            <a:r>
              <a:rPr sz="1800" spc="-15" dirty="0"/>
              <a:t> </a:t>
            </a:r>
            <a:r>
              <a:rPr sz="1800" spc="-10" dirty="0"/>
              <a:t>Neural Networks</a:t>
            </a:r>
            <a:endParaRPr sz="18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4350" y="1441250"/>
            <a:ext cx="6164923" cy="2952299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44145"/>
            <a:ext cx="9143999" cy="437891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16200" y="-27561"/>
            <a:ext cx="260286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latin typeface="Arial MT"/>
                <a:cs typeface="Arial MT"/>
              </a:rPr>
              <a:t>two</a:t>
            </a:r>
            <a:r>
              <a:rPr sz="1400" spc="-1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more</a:t>
            </a:r>
            <a:r>
              <a:rPr sz="1400" spc="-1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layers</a:t>
            </a:r>
            <a:r>
              <a:rPr sz="1400" spc="-1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to</a:t>
            </a:r>
            <a:r>
              <a:rPr sz="1400" spc="-1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go:</a:t>
            </a:r>
            <a:r>
              <a:rPr sz="1400" spc="-10" dirty="0">
                <a:latin typeface="Arial MT"/>
                <a:cs typeface="Arial MT"/>
              </a:rPr>
              <a:t> POOL/FC</a:t>
            </a:r>
            <a:endParaRPr sz="1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1100" y="164084"/>
            <a:ext cx="844296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r>
              <a:rPr lang="en-US" sz="2400" dirty="0"/>
              <a:t>An Interactive Node-Link Visualization of Convolutional Neural Networks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5479F9-8FAE-4988-A65D-F961D729E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23416"/>
            <a:ext cx="7239000" cy="3434562"/>
          </a:xfrm>
          <a:prstGeom prst="rect">
            <a:avLst/>
          </a:prstGeom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3C692E3D-50DA-4667-ACFB-9C673B22CD59}"/>
              </a:ext>
            </a:extLst>
          </p:cNvPr>
          <p:cNvSpPr txBox="1">
            <a:spLocks/>
          </p:cNvSpPr>
          <p:nvPr/>
        </p:nvSpPr>
        <p:spPr>
          <a:xfrm>
            <a:off x="2667000" y="4705350"/>
            <a:ext cx="4384189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600" b="0" i="0">
                <a:solidFill>
                  <a:schemeClr val="tx1"/>
                </a:solidFill>
                <a:latin typeface="Arial MT"/>
                <a:ea typeface="+mj-ea"/>
                <a:cs typeface="Arial MT"/>
              </a:defRPr>
            </a:lvl1pPr>
          </a:lstStyle>
          <a:p>
            <a:r>
              <a:rPr lang="en-US" sz="2400" dirty="0"/>
              <a:t>https://adamharley.com/nn_vis/</a:t>
            </a:r>
          </a:p>
        </p:txBody>
      </p:sp>
    </p:spTree>
    <p:extLst>
      <p:ext uri="{BB962C8B-B14F-4D97-AF65-F5344CB8AC3E}">
        <p14:creationId xmlns:p14="http://schemas.microsoft.com/office/powerpoint/2010/main" val="328785535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1100" y="164084"/>
            <a:ext cx="844296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/>
              <a:t>Real-world feature invariance is hard</a:t>
            </a:r>
            <a:endParaRPr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167A1F-7AAA-4B90-AAE1-59DA86E88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768977"/>
            <a:ext cx="6894436" cy="3605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0981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1100" y="164084"/>
            <a:ext cx="844296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/>
              <a:t>Real-world feature invariance is hard</a:t>
            </a:r>
            <a:endParaRPr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DDA193-3BCB-413D-9756-769B714869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6"/>
          <a:stretch/>
        </p:blipFill>
        <p:spPr>
          <a:xfrm>
            <a:off x="1676400" y="715724"/>
            <a:ext cx="5381027" cy="3712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7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1973" y="364366"/>
            <a:ext cx="846772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60" dirty="0">
                <a:latin typeface="Tahoma"/>
                <a:cs typeface="Tahoma"/>
              </a:rPr>
              <a:t>Convolutional</a:t>
            </a:r>
            <a:r>
              <a:rPr sz="4800" spc="-114" dirty="0">
                <a:latin typeface="Tahoma"/>
                <a:cs typeface="Tahoma"/>
              </a:rPr>
              <a:t> </a:t>
            </a:r>
            <a:r>
              <a:rPr sz="4800" dirty="0">
                <a:latin typeface="Tahoma"/>
                <a:cs typeface="Tahoma"/>
              </a:rPr>
              <a:t>Neural</a:t>
            </a:r>
            <a:r>
              <a:rPr sz="4800" spc="-110" dirty="0">
                <a:latin typeface="Tahoma"/>
                <a:cs typeface="Tahoma"/>
              </a:rPr>
              <a:t> </a:t>
            </a:r>
            <a:r>
              <a:rPr sz="4800" spc="60" dirty="0">
                <a:latin typeface="Tahoma"/>
                <a:cs typeface="Tahoma"/>
              </a:rPr>
              <a:t>Networks</a:t>
            </a:r>
            <a:endParaRPr sz="4800">
              <a:latin typeface="Tahoma"/>
              <a:cs typeface="Tahom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52262" y="1703675"/>
            <a:ext cx="7010399" cy="190499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6727149" y="4276738"/>
            <a:ext cx="182245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i="1" spc="-10" dirty="0">
                <a:latin typeface="Arial"/>
                <a:cs typeface="Arial"/>
              </a:rPr>
              <a:t>[LeNet-</a:t>
            </a:r>
            <a:r>
              <a:rPr sz="1400" i="1" dirty="0">
                <a:latin typeface="Arial"/>
                <a:cs typeface="Arial"/>
              </a:rPr>
              <a:t>5, LeCun </a:t>
            </a:r>
            <a:r>
              <a:rPr sz="1400" i="1" spc="-10" dirty="0">
                <a:latin typeface="Arial"/>
                <a:cs typeface="Arial"/>
              </a:rPr>
              <a:t>1980]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612" y="508768"/>
            <a:ext cx="8627804" cy="200024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5099" y="137085"/>
            <a:ext cx="415036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/>
              <a:t>Case</a:t>
            </a:r>
            <a:r>
              <a:rPr sz="3000" spc="-25" dirty="0"/>
              <a:t> </a:t>
            </a:r>
            <a:r>
              <a:rPr sz="3000" dirty="0"/>
              <a:t>Study:</a:t>
            </a:r>
            <a:r>
              <a:rPr sz="3000" spc="-25" dirty="0"/>
              <a:t> </a:t>
            </a:r>
            <a:r>
              <a:rPr sz="3000" spc="-10" dirty="0"/>
              <a:t>GoogLeNet</a:t>
            </a:r>
            <a:endParaRPr sz="3000"/>
          </a:p>
        </p:txBody>
      </p:sp>
      <p:sp>
        <p:nvSpPr>
          <p:cNvPr id="4" name="object 4"/>
          <p:cNvSpPr txBox="1"/>
          <p:nvPr/>
        </p:nvSpPr>
        <p:spPr>
          <a:xfrm>
            <a:off x="4784974" y="231013"/>
            <a:ext cx="174371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i="1" dirty="0">
                <a:latin typeface="Arial"/>
                <a:cs typeface="Arial"/>
              </a:rPr>
              <a:t>[Szegedy</a:t>
            </a:r>
            <a:r>
              <a:rPr sz="1400" i="1" spc="-15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et</a:t>
            </a:r>
            <a:r>
              <a:rPr sz="1400" i="1" spc="-10" dirty="0">
                <a:latin typeface="Arial"/>
                <a:cs typeface="Arial"/>
              </a:rPr>
              <a:t> </a:t>
            </a:r>
            <a:r>
              <a:rPr sz="1400" i="1" dirty="0">
                <a:latin typeface="Arial"/>
                <a:cs typeface="Arial"/>
              </a:rPr>
              <a:t>al.,</a:t>
            </a:r>
            <a:r>
              <a:rPr sz="1400" i="1" spc="-10" dirty="0">
                <a:latin typeface="Arial"/>
                <a:cs typeface="Arial"/>
              </a:rPr>
              <a:t> </a:t>
            </a:r>
            <a:r>
              <a:rPr sz="1400" i="1" spc="-20" dirty="0">
                <a:latin typeface="Arial"/>
                <a:cs typeface="Arial"/>
              </a:rPr>
              <a:t>2014]</a:t>
            </a:r>
            <a:endParaRPr sz="1400">
              <a:latin typeface="Arial"/>
              <a:cs typeface="Arial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4654" y="2576027"/>
            <a:ext cx="3720725" cy="1917200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96617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/>
              <a:t>Case</a:t>
            </a:r>
            <a:r>
              <a:rPr sz="3000" spc="-25" dirty="0"/>
              <a:t> </a:t>
            </a:r>
            <a:r>
              <a:rPr sz="3000" dirty="0"/>
              <a:t>Study:</a:t>
            </a:r>
            <a:r>
              <a:rPr sz="3000" spc="-25" dirty="0"/>
              <a:t> </a:t>
            </a:r>
            <a:r>
              <a:rPr sz="3000" spc="-10" dirty="0"/>
              <a:t>GoogLeNet</a:t>
            </a:r>
            <a:endParaRPr sz="30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8650" y="903674"/>
            <a:ext cx="6314665" cy="337319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6530075" y="967556"/>
            <a:ext cx="2424430" cy="27857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274E13"/>
                </a:solidFill>
                <a:latin typeface="Arial MT"/>
                <a:cs typeface="Arial MT"/>
              </a:rPr>
              <a:t>Fun</a:t>
            </a:r>
            <a:r>
              <a:rPr sz="1800" spc="-15" dirty="0">
                <a:solidFill>
                  <a:srgbClr val="274E13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274E13"/>
                </a:solidFill>
                <a:latin typeface="Arial MT"/>
                <a:cs typeface="Arial MT"/>
              </a:rPr>
              <a:t>features:</a:t>
            </a:r>
            <a:endParaRPr sz="18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endParaRPr sz="1800">
              <a:latin typeface="Arial MT"/>
              <a:cs typeface="Arial MT"/>
            </a:endParaRPr>
          </a:p>
          <a:p>
            <a:pPr marL="12700" marR="5080" indent="138430">
              <a:lnSpc>
                <a:spcPct val="100699"/>
              </a:lnSpc>
              <a:buChar char="-"/>
              <a:tabLst>
                <a:tab pos="151130" algn="l"/>
              </a:tabLst>
            </a:pPr>
            <a:r>
              <a:rPr sz="1800" dirty="0">
                <a:solidFill>
                  <a:srgbClr val="274E13"/>
                </a:solidFill>
                <a:latin typeface="Arial MT"/>
                <a:cs typeface="Arial MT"/>
              </a:rPr>
              <a:t>Only</a:t>
            </a:r>
            <a:r>
              <a:rPr sz="1800" spc="-15" dirty="0">
                <a:solidFill>
                  <a:srgbClr val="274E13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274E13"/>
                </a:solidFill>
                <a:latin typeface="Arial MT"/>
                <a:cs typeface="Arial MT"/>
              </a:rPr>
              <a:t>5</a:t>
            </a:r>
            <a:r>
              <a:rPr sz="1800" spc="-15" dirty="0">
                <a:solidFill>
                  <a:srgbClr val="274E13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274E13"/>
                </a:solidFill>
                <a:latin typeface="Arial MT"/>
                <a:cs typeface="Arial MT"/>
              </a:rPr>
              <a:t>million</a:t>
            </a:r>
            <a:r>
              <a:rPr sz="1800" spc="-15" dirty="0">
                <a:solidFill>
                  <a:srgbClr val="274E13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274E13"/>
                </a:solidFill>
                <a:latin typeface="Arial MT"/>
                <a:cs typeface="Arial MT"/>
              </a:rPr>
              <a:t>params! </a:t>
            </a:r>
            <a:r>
              <a:rPr sz="1800" dirty="0">
                <a:solidFill>
                  <a:srgbClr val="274E13"/>
                </a:solidFill>
                <a:latin typeface="Arial MT"/>
                <a:cs typeface="Arial MT"/>
              </a:rPr>
              <a:t>(Removes</a:t>
            </a:r>
            <a:r>
              <a:rPr sz="1800" spc="-20" dirty="0">
                <a:solidFill>
                  <a:srgbClr val="274E13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274E13"/>
                </a:solidFill>
                <a:latin typeface="Arial MT"/>
                <a:cs typeface="Arial MT"/>
              </a:rPr>
              <a:t>FC</a:t>
            </a:r>
            <a:r>
              <a:rPr sz="1800" spc="-20" dirty="0">
                <a:solidFill>
                  <a:srgbClr val="274E13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274E13"/>
                </a:solidFill>
                <a:latin typeface="Arial MT"/>
                <a:cs typeface="Arial MT"/>
              </a:rPr>
              <a:t>layers completely)</a:t>
            </a:r>
            <a:endParaRPr sz="18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20"/>
              </a:spcBef>
              <a:buClr>
                <a:srgbClr val="274E13"/>
              </a:buClr>
              <a:buFont typeface="Arial MT"/>
              <a:buChar char="-"/>
            </a:pPr>
            <a:endParaRPr sz="18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800" b="1" dirty="0">
                <a:solidFill>
                  <a:srgbClr val="274E13"/>
                </a:solidFill>
                <a:latin typeface="Arial"/>
                <a:cs typeface="Arial"/>
              </a:rPr>
              <a:t>Compared</a:t>
            </a:r>
            <a:r>
              <a:rPr sz="1800" b="1" spc="-35" dirty="0">
                <a:solidFill>
                  <a:srgbClr val="274E13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274E13"/>
                </a:solidFill>
                <a:latin typeface="Arial"/>
                <a:cs typeface="Arial"/>
              </a:rPr>
              <a:t>to</a:t>
            </a:r>
            <a:r>
              <a:rPr sz="1800" b="1" spc="-35" dirty="0">
                <a:solidFill>
                  <a:srgbClr val="274E13"/>
                </a:solidFill>
                <a:latin typeface="Arial"/>
                <a:cs typeface="Arial"/>
              </a:rPr>
              <a:t> </a:t>
            </a:r>
            <a:r>
              <a:rPr sz="1800" b="1" spc="-10" dirty="0">
                <a:solidFill>
                  <a:srgbClr val="274E13"/>
                </a:solidFill>
                <a:latin typeface="Arial"/>
                <a:cs typeface="Arial"/>
              </a:rPr>
              <a:t>AlexNet:</a:t>
            </a:r>
            <a:endParaRPr sz="1800">
              <a:latin typeface="Arial"/>
              <a:cs typeface="Arial"/>
            </a:endParaRPr>
          </a:p>
          <a:p>
            <a:pPr marL="151130" indent="-138430">
              <a:lnSpc>
                <a:spcPct val="100000"/>
              </a:lnSpc>
              <a:spcBef>
                <a:spcPts val="15"/>
              </a:spcBef>
              <a:buChar char="-"/>
              <a:tabLst>
                <a:tab pos="151130" algn="l"/>
              </a:tabLst>
            </a:pPr>
            <a:r>
              <a:rPr sz="1800" dirty="0">
                <a:solidFill>
                  <a:srgbClr val="274E13"/>
                </a:solidFill>
                <a:latin typeface="Arial MT"/>
                <a:cs typeface="Arial MT"/>
              </a:rPr>
              <a:t>12X</a:t>
            </a:r>
            <a:r>
              <a:rPr sz="1800" spc="-20" dirty="0">
                <a:solidFill>
                  <a:srgbClr val="274E13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274E13"/>
                </a:solidFill>
                <a:latin typeface="Arial MT"/>
                <a:cs typeface="Arial MT"/>
              </a:rPr>
              <a:t>less</a:t>
            </a:r>
            <a:r>
              <a:rPr sz="1800" spc="-10" dirty="0">
                <a:solidFill>
                  <a:srgbClr val="274E13"/>
                </a:solidFill>
                <a:latin typeface="Arial MT"/>
                <a:cs typeface="Arial MT"/>
              </a:rPr>
              <a:t> params</a:t>
            </a:r>
            <a:endParaRPr sz="1800">
              <a:latin typeface="Arial MT"/>
              <a:cs typeface="Arial MT"/>
            </a:endParaRPr>
          </a:p>
          <a:p>
            <a:pPr marL="151130" indent="-138430">
              <a:lnSpc>
                <a:spcPct val="100000"/>
              </a:lnSpc>
              <a:spcBef>
                <a:spcPts val="15"/>
              </a:spcBef>
              <a:buChar char="-"/>
              <a:tabLst>
                <a:tab pos="151130" algn="l"/>
              </a:tabLst>
            </a:pPr>
            <a:r>
              <a:rPr sz="1800" dirty="0">
                <a:solidFill>
                  <a:srgbClr val="274E13"/>
                </a:solidFill>
                <a:latin typeface="Arial MT"/>
                <a:cs typeface="Arial MT"/>
              </a:rPr>
              <a:t>2x</a:t>
            </a:r>
            <a:r>
              <a:rPr sz="1800" spc="-15" dirty="0">
                <a:solidFill>
                  <a:srgbClr val="274E13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274E13"/>
                </a:solidFill>
                <a:latin typeface="Arial MT"/>
                <a:cs typeface="Arial MT"/>
              </a:rPr>
              <a:t>more</a:t>
            </a:r>
            <a:r>
              <a:rPr sz="1800" spc="-10" dirty="0">
                <a:solidFill>
                  <a:srgbClr val="274E13"/>
                </a:solidFill>
                <a:latin typeface="Arial MT"/>
                <a:cs typeface="Arial MT"/>
              </a:rPr>
              <a:t> compute</a:t>
            </a:r>
            <a:endParaRPr sz="18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1800" dirty="0">
                <a:solidFill>
                  <a:srgbClr val="274E13"/>
                </a:solidFill>
                <a:latin typeface="Arial MT"/>
                <a:cs typeface="Arial MT"/>
              </a:rPr>
              <a:t>-</a:t>
            </a:r>
            <a:r>
              <a:rPr sz="1800" spc="-30" dirty="0">
                <a:solidFill>
                  <a:srgbClr val="274E13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274E13"/>
                </a:solidFill>
                <a:latin typeface="Arial MT"/>
                <a:cs typeface="Arial MT"/>
              </a:rPr>
              <a:t>6.67%</a:t>
            </a:r>
            <a:r>
              <a:rPr sz="1800" spc="-30" dirty="0">
                <a:solidFill>
                  <a:srgbClr val="274E13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274E13"/>
                </a:solidFill>
                <a:latin typeface="Arial MT"/>
                <a:cs typeface="Arial MT"/>
              </a:rPr>
              <a:t>(vs.</a:t>
            </a:r>
            <a:r>
              <a:rPr sz="1800" spc="-25" dirty="0">
                <a:solidFill>
                  <a:srgbClr val="274E13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274E13"/>
                </a:solidFill>
                <a:latin typeface="Arial MT"/>
                <a:cs typeface="Arial MT"/>
              </a:rPr>
              <a:t>16.4%)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1575" y="108534"/>
            <a:ext cx="69894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/>
              <a:t>Case</a:t>
            </a:r>
            <a:r>
              <a:rPr sz="3000" spc="-15" dirty="0"/>
              <a:t> </a:t>
            </a:r>
            <a:r>
              <a:rPr sz="3000" dirty="0"/>
              <a:t>Study</a:t>
            </a:r>
            <a:r>
              <a:rPr sz="3000" spc="-15" dirty="0"/>
              <a:t> </a:t>
            </a:r>
            <a:r>
              <a:rPr sz="3000" dirty="0"/>
              <a:t>Bonus:</a:t>
            </a:r>
            <a:r>
              <a:rPr sz="3000" spc="-15" dirty="0"/>
              <a:t> </a:t>
            </a:r>
            <a:r>
              <a:rPr sz="3000" dirty="0"/>
              <a:t>DeepMind’s</a:t>
            </a:r>
            <a:r>
              <a:rPr sz="3000" spc="-15" dirty="0"/>
              <a:t> </a:t>
            </a:r>
            <a:r>
              <a:rPr sz="3000" spc="-10" dirty="0"/>
              <a:t>AlphaGo</a:t>
            </a:r>
            <a:endParaRPr sz="30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50200" y="1221600"/>
            <a:ext cx="3297801" cy="23475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0700" y="1178776"/>
            <a:ext cx="3883800" cy="231177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500925" y="1470251"/>
            <a:ext cx="1598124" cy="209884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457200" y="438150"/>
            <a:ext cx="846772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4800" spc="60" dirty="0">
                <a:latin typeface="Tahoma"/>
                <a:cs typeface="Tahoma"/>
              </a:rPr>
              <a:t>Before CNNs</a:t>
            </a:r>
            <a:endParaRPr sz="4800" dirty="0">
              <a:latin typeface="Tahoma"/>
              <a:cs typeface="Tahom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7B258C-DA56-4DC4-B9F1-C0D066CDB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504950"/>
            <a:ext cx="6049645" cy="303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409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14250D-A769-4821-8672-A823C2F43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34738"/>
            <a:ext cx="6629400" cy="495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812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7321550" y="4276738"/>
            <a:ext cx="182245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i="1" spc="-10" dirty="0">
                <a:latin typeface="Arial"/>
                <a:cs typeface="Arial"/>
              </a:rPr>
              <a:t>[LeNet-</a:t>
            </a:r>
            <a:r>
              <a:rPr sz="1400" i="1" dirty="0">
                <a:latin typeface="Arial"/>
                <a:cs typeface="Arial"/>
              </a:rPr>
              <a:t>5, LeCun </a:t>
            </a:r>
            <a:r>
              <a:rPr sz="1400" i="1" spc="-10" dirty="0">
                <a:latin typeface="Arial"/>
                <a:cs typeface="Arial"/>
              </a:rPr>
              <a:t>1980]</a:t>
            </a:r>
            <a:endParaRPr sz="1400" dirty="0">
              <a:latin typeface="Arial"/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F2D578-3CE9-4F7A-9878-73F25E124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77664"/>
            <a:ext cx="5802006" cy="433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296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686A5A-FF4A-4E22-B95D-408242F9C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361950"/>
            <a:ext cx="5485117" cy="402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6206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155CC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</TotalTime>
  <Words>880</Words>
  <Application>Microsoft Office PowerPoint</Application>
  <PresentationFormat>On-screen Show (16:9)</PresentationFormat>
  <Paragraphs>216</Paragraphs>
  <Slides>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7" baseType="lpstr">
      <vt:lpstr>Arial</vt:lpstr>
      <vt:lpstr>Arial MT</vt:lpstr>
      <vt:lpstr>Tahoma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Convolutional Neural Networks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Convolution Layer</vt:lpstr>
      <vt:lpstr>Convolution Layer</vt:lpstr>
      <vt:lpstr>Convolution Layer</vt:lpstr>
      <vt:lpstr>Convolution Layer</vt:lpstr>
      <vt:lpstr>consider a second, green filter</vt:lpstr>
      <vt:lpstr>For example, if we had 6 5x5 filters, we’ll get 6 separate activation maps:</vt:lpstr>
      <vt:lpstr>Preview: ConvNet is a sequence of Convolution Layers, interspersed with activation functions</vt:lpstr>
      <vt:lpstr>Preview: ConvNet is a sequence of Convolutional Layers, interspersed with activation functions</vt:lpstr>
      <vt:lpstr>[From recent Yann LeCun slides]</vt:lpstr>
      <vt:lpstr>one filter =&gt; one activation map</vt:lpstr>
      <vt:lpstr>PowerPoint Presentation</vt:lpstr>
      <vt:lpstr>A closer look at spatial dimensions: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 closer look at spatial dimensions:</vt:lpstr>
      <vt:lpstr>A closer look at spatial dimensions:</vt:lpstr>
      <vt:lpstr>A closer look at spatial dimensions:</vt:lpstr>
      <vt:lpstr>PowerPoint Presentation</vt:lpstr>
      <vt:lpstr>PowerPoint Presentation</vt:lpstr>
      <vt:lpstr>PowerPoint Presentation</vt:lpstr>
      <vt:lpstr>PowerPoint Presentation</vt:lpstr>
      <vt:lpstr>A closer look at spatial dimensions:</vt:lpstr>
      <vt:lpstr>A closer look at spatial dimensions:</vt:lpstr>
      <vt:lpstr>In practice: Common to zero pad the border</vt:lpstr>
      <vt:lpstr>In practice: Common to zero pad the border</vt:lpstr>
      <vt:lpstr>PowerPoint Presentation</vt:lpstr>
      <vt:lpstr>MAX POOLING</vt:lpstr>
      <vt:lpstr>Fully Connected Layer (FC layer) - Contains neurons that connect to the entire input volume, as in ordinary Neural Networks</vt:lpstr>
      <vt:lpstr>PowerPoint Presentation</vt:lpstr>
      <vt:lpstr>An Interactive Node-Link Visualization of Convolutional Neural Networks</vt:lpstr>
      <vt:lpstr>Real-world feature invariance is hard</vt:lpstr>
      <vt:lpstr>Real-world feature invariance is hard</vt:lpstr>
      <vt:lpstr>Case Study: GoogLeNet</vt:lpstr>
      <vt:lpstr>Case Study: GoogLeNet</vt:lpstr>
      <vt:lpstr>Case Study Bonus: DeepMind’s AlphaGo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Safal Antony</dc:creator>
  <cp:lastModifiedBy>Safal Antony</cp:lastModifiedBy>
  <cp:revision>8</cp:revision>
  <dcterms:created xsi:type="dcterms:W3CDTF">2025-08-30T01:43:56Z</dcterms:created>
  <dcterms:modified xsi:type="dcterms:W3CDTF">2025-08-30T03:38:15Z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2025-08-30T00:00:00Z</vt:filetime>
  </property>
  <property fmtid="{D5CDD505-2E9C-101B-9397-08002B2CF9AE}" pid="3" name="Creator">
    <vt:lpwstr>Google</vt:lpwstr>
  </property>
  <property fmtid="{D5CDD505-2E9C-101B-9397-08002B2CF9AE}" pid="4" name="LastSaved">
    <vt:filetime>2025-08-30T00:00:00Z</vt:filetime>
  </property>
</Properties>
</file>